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4" r:id="rId3"/>
    <p:sldId id="273" r:id="rId4"/>
    <p:sldId id="257" r:id="rId5"/>
    <p:sldId id="258" r:id="rId6"/>
    <p:sldId id="276" r:id="rId7"/>
    <p:sldId id="262" r:id="rId8"/>
    <p:sldId id="259" r:id="rId9"/>
    <p:sldId id="277" r:id="rId10"/>
    <p:sldId id="260" r:id="rId11"/>
    <p:sldId id="264" r:id="rId12"/>
    <p:sldId id="265" r:id="rId13"/>
    <p:sldId id="266" r:id="rId14"/>
    <p:sldId id="267" r:id="rId15"/>
    <p:sldId id="270" r:id="rId16"/>
    <p:sldId id="271" r:id="rId17"/>
    <p:sldId id="272" r:id="rId18"/>
    <p:sldId id="275" r:id="rId19"/>
    <p:sldId id="278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DBB7"/>
    <a:srgbClr val="B355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BAFCC4-8A17-B14B-BAA5-3E5FAC9CDD15}" v="157" dt="2021-11-30T11:15:36.447"/>
    <p1510:client id="{947C1816-3DA5-484B-87A2-A77BDFBB9B96}" v="151" dt="2021-12-01T11:04:59.8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6"/>
  </p:normalViewPr>
  <p:slideViewPr>
    <p:cSldViewPr snapToGrid="0" snapToObjects="1">
      <p:cViewPr varScale="1">
        <p:scale>
          <a:sx n="105" d="100"/>
          <a:sy n="105" d="100"/>
        </p:scale>
        <p:origin x="84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7C3F2-6882-1348-B90B-F889824D8BCD}" type="datetimeFigureOut">
              <a:rPr lang="de-DE" smtClean="0"/>
              <a:t>01.12.21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2732B-CE51-1445-A5BB-D149A34C62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393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2732B-CE51-1445-A5BB-D149A34C62B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545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2732B-CE51-1445-A5BB-D149A34C62B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606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082E9E-0320-8F4A-B37C-339BA7123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5408AFF-3553-7F47-B2BB-E293C3C91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27C216-CBB8-5646-9AB5-E60F62B28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3CBE-DF8A-354C-B632-F2A99714E22B}" type="datetimeFigureOut">
              <a:rPr lang="de-DE" smtClean="0"/>
              <a:t>01.12.21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CA4393-B150-D440-B420-9AE341B08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11F868-3AA1-5F4C-8F95-CA86BD5A6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6D6F-5E9D-DD42-BDC1-5923BF20C2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3179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81AB8E-EB1C-5546-9919-422A1324B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E06C8DA-1E9F-3742-B349-BCAABBF43E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257745-2588-4241-AF65-FEFE4EF2D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3CBE-DF8A-354C-B632-F2A99714E22B}" type="datetimeFigureOut">
              <a:rPr lang="de-DE" smtClean="0"/>
              <a:t>01.12.21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15AF11-2B2E-1042-BEF0-31763CB5F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980920-E80A-424E-97CE-C7ED529FB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6D6F-5E9D-DD42-BDC1-5923BF20C2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071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D1C4CCD-E744-9840-BAD9-A6CF8CA0D5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198DC0-505F-A44D-9106-DE1A247E7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133117-574F-5D4A-9536-2824BB50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3CBE-DF8A-354C-B632-F2A99714E22B}" type="datetimeFigureOut">
              <a:rPr lang="de-DE" smtClean="0"/>
              <a:t>01.12.21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729135-257A-5744-B9E7-1E3A105F8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75A8F9-10C5-934E-BDF3-099D7803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6D6F-5E9D-DD42-BDC1-5923BF20C2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1134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2211A3-F83D-214F-AE6B-10BB2A888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A21873-E2D9-8E4E-B487-28581F1BE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4FFAE3-D53A-6E40-843D-2C1094C1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3CBE-DF8A-354C-B632-F2A99714E22B}" type="datetimeFigureOut">
              <a:rPr lang="de-DE" smtClean="0"/>
              <a:t>01.12.21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261AD7-9AD0-3E49-AF07-622D04317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4BA1B2-8FAD-A243-96A7-8A82F03D7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6D6F-5E9D-DD42-BDC1-5923BF20C2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475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FBCF6D-658D-C649-B816-D5377514B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D9FC01-2883-1948-AED6-6661E1E2E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CAB920-743B-7445-9116-C8BD08BEF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3CBE-DF8A-354C-B632-F2A99714E22B}" type="datetimeFigureOut">
              <a:rPr lang="de-DE" smtClean="0"/>
              <a:t>01.12.21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E7A81C-F2B4-E742-9FEE-465461698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974226-F1B7-414E-8DB5-76A0483CD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6D6F-5E9D-DD42-BDC1-5923BF20C2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2821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FF5D2A-FCCB-D24E-AE0C-8C327A20B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76FAB6-0C5B-B340-8198-70E7EBDA94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B9B1079-A6C8-0B4C-9E21-E5C27FA25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2F8DCD2-7168-0E48-B5AC-BEF13AD49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3CBE-DF8A-354C-B632-F2A99714E22B}" type="datetimeFigureOut">
              <a:rPr lang="de-DE" smtClean="0"/>
              <a:t>01.12.21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D022DC0-3D70-D54F-BD5F-9B8A14FB8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95E26FE-E291-7944-B65A-990ACBBE7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6D6F-5E9D-DD42-BDC1-5923BF20C2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9340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86CFD1-6101-7046-B378-271C4BCB6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D167D8-05D3-4845-9F0F-9B0D8E6A5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D3303FA-7F40-DF45-9987-B27338A6A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8A50FD8-936D-C34E-BE06-B2BF29725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668DD01-D578-8542-B83F-37BFC256E5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ED753D7-0B99-9E47-B035-1051AD994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3CBE-DF8A-354C-B632-F2A99714E22B}" type="datetimeFigureOut">
              <a:rPr lang="de-DE" smtClean="0"/>
              <a:t>01.12.21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0278F06-F02C-5240-9B2B-95DB84106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FB8AE30-CCD6-8045-9BED-076E52D0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6D6F-5E9D-DD42-BDC1-5923BF20C2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6227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3BBAA1-EC8A-CE43-B237-A3E909FBE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4ADD19B-AF1B-924F-B48B-238FB565D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3CBE-DF8A-354C-B632-F2A99714E22B}" type="datetimeFigureOut">
              <a:rPr lang="de-DE" smtClean="0"/>
              <a:t>01.12.21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B8AEA8-F6A4-CC4D-8CF6-011B1FF75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F3641F-AB68-BE40-A973-30F2C4EDC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6D6F-5E9D-DD42-BDC1-5923BF20C2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523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0F8BC2B-A33C-604D-9EBC-EC9B810A4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3CBE-DF8A-354C-B632-F2A99714E22B}" type="datetimeFigureOut">
              <a:rPr lang="de-DE" smtClean="0"/>
              <a:t>01.12.21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FF31317-F395-CC4B-82FC-77487ED57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78174EE-3879-9741-A209-1E9C721BD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6D6F-5E9D-DD42-BDC1-5923BF20C2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090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FD3DB5-D5BE-4D45-AC61-1B0CEE4E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8B3E5A-1364-C14A-B0F4-9A562D2DD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3D6A322-76ED-3041-B407-DD9DA7E82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B091B0-7660-1144-BF62-594FC66B6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3CBE-DF8A-354C-B632-F2A99714E22B}" type="datetimeFigureOut">
              <a:rPr lang="de-DE" smtClean="0"/>
              <a:t>01.12.21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D8170A7-9FAF-6340-B031-DDEA02D15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57B2916-C784-9D4C-8DAA-2CCE765E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6D6F-5E9D-DD42-BDC1-5923BF20C2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4783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A31E1A-3F92-7648-A559-7DDA9D045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026058B-16A3-3A4F-B4DA-2FA5C6BADF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0BCD230-DD4A-BF4B-B73B-A4B934E16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4DFA2B8-C816-1545-9C17-2E37E334C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3CBE-DF8A-354C-B632-F2A99714E22B}" type="datetimeFigureOut">
              <a:rPr lang="de-DE" smtClean="0"/>
              <a:t>01.12.21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3EEF0F-7845-3444-8730-F4AA5B99A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2160C42-7268-AE4F-A347-4D0FAF3E7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6D6F-5E9D-DD42-BDC1-5923BF20C2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8385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05918FA-75DB-E043-8818-2B664AC20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E0E747-CDC9-1842-89A2-075449899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5A3120-C27A-E543-BECA-5C94721F0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23CBE-DF8A-354C-B632-F2A99714E22B}" type="datetimeFigureOut">
              <a:rPr lang="de-DE" smtClean="0"/>
              <a:t>01.12.21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9E27B7-BBB6-C445-BEC3-DC726CDF8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44A700-65BC-7342-B99A-2306AADDD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56D6F-5E9D-DD42-BDC1-5923BF20C2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545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jpeg"/><Relationship Id="rId7" Type="http://schemas.openxmlformats.org/officeDocument/2006/relationships/hyperlink" Target="https://www.startnext.com/klimaneutralleben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dieklimawette.de/news-challenges/detail/ein-jahr-klimawette" TargetMode="External"/><Relationship Id="rId5" Type="http://schemas.openxmlformats.org/officeDocument/2006/relationships/hyperlink" Target="https://www.3fuersklima.de/" TargetMode="Externa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tQb7xJWDwtg?start=98&amp;feature=oembed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6D8966C-FAFE-2648-8670-6C24D14CB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7220">
            <a:off x="-1642" y="1117117"/>
            <a:ext cx="4987289" cy="588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>
            <a:extLst>
              <a:ext uri="{FF2B5EF4-FFF2-40B4-BE49-F238E27FC236}">
                <a16:creationId xmlns:a16="http://schemas.microsoft.com/office/drawing/2014/main" id="{79FBD7F0-D594-F849-A9E6-36424E7F6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6400" y="436038"/>
            <a:ext cx="9144000" cy="1655762"/>
          </a:xfrm>
        </p:spPr>
        <p:txBody>
          <a:bodyPr>
            <a:normAutofit/>
          </a:bodyPr>
          <a:lstStyle/>
          <a:p>
            <a:r>
              <a:rPr lang="de-DE" sz="3600" b="1">
                <a:solidFill>
                  <a:srgbClr val="50DBB7"/>
                </a:solidFill>
                <a:latin typeface="Ubuntu" panose="020B0504030602030204" pitchFamily="34" charset="0"/>
              </a:rPr>
              <a:t>Abschluss-Netzwerktreffen </a:t>
            </a:r>
          </a:p>
          <a:p>
            <a:r>
              <a:rPr lang="de-DE" sz="3600" b="1">
                <a:solidFill>
                  <a:srgbClr val="50DBB7"/>
                </a:solidFill>
                <a:latin typeface="Ubuntu" panose="020B0504030602030204" pitchFamily="34" charset="0"/>
              </a:rPr>
              <a:t>(kommunale) Klimawette</a:t>
            </a:r>
            <a:endParaRPr lang="de-DE" sz="50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E0F242B-F5F5-D047-8522-E0225E028736}"/>
              </a:ext>
            </a:extLst>
          </p:cNvPr>
          <p:cNvGrpSpPr/>
          <p:nvPr/>
        </p:nvGrpSpPr>
        <p:grpSpPr>
          <a:xfrm>
            <a:off x="0" y="74357"/>
            <a:ext cx="12192000" cy="6821364"/>
            <a:chOff x="0" y="74357"/>
            <a:chExt cx="12192000" cy="682136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AFFF051-D82A-1A46-9ECF-FE8198FF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500" b="36342"/>
            <a:stretch/>
          </p:blipFill>
          <p:spPr>
            <a:xfrm>
              <a:off x="0" y="74357"/>
              <a:ext cx="2796924" cy="796458"/>
            </a:xfrm>
            <a:prstGeom prst="rect">
              <a:avLst/>
            </a:prstGeom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38CF8514-EECF-C046-9006-BFB60EF6A05B}"/>
                </a:ext>
              </a:extLst>
            </p:cNvPr>
            <p:cNvGrpSpPr/>
            <p:nvPr/>
          </p:nvGrpSpPr>
          <p:grpSpPr>
            <a:xfrm>
              <a:off x="0" y="5078858"/>
              <a:ext cx="12192000" cy="1816863"/>
              <a:chOff x="0" y="5078858"/>
              <a:chExt cx="12192000" cy="1816863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FA27C89C-023F-A445-8DAD-FCC08548D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15251" y="5078858"/>
                <a:ext cx="4476749" cy="1816863"/>
              </a:xfrm>
              <a:prstGeom prst="rect">
                <a:avLst/>
              </a:prstGeom>
            </p:spPr>
          </p:pic>
          <p:cxnSp>
            <p:nvCxnSpPr>
              <p:cNvPr id="10" name="Gerade Verbindung 9">
                <a:extLst>
                  <a:ext uri="{FF2B5EF4-FFF2-40B4-BE49-F238E27FC236}">
                    <a16:creationId xmlns:a16="http://schemas.microsoft.com/office/drawing/2014/main" id="{7B49068D-0C07-7746-893E-6944B06B9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787150"/>
                <a:ext cx="8399721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F38CFC93-239A-7A44-AB38-B7D6DF5F5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858000"/>
                <a:ext cx="7795647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8119FE8-F0D6-4F40-AD20-8E0303070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9362" y="3670787"/>
            <a:ext cx="5619443" cy="2262217"/>
          </a:xfrm>
          <a:prstGeom prst="rect">
            <a:avLst/>
          </a:prstGeom>
        </p:spPr>
      </p:pic>
      <p:pic>
        <p:nvPicPr>
          <p:cNvPr id="16" name="Grafik 15" descr="Ein Bild, das Text, Spiegel enthält.&#10;&#10;Automatisch generierte Beschreibung">
            <a:extLst>
              <a:ext uri="{FF2B5EF4-FFF2-40B4-BE49-F238E27FC236}">
                <a16:creationId xmlns:a16="http://schemas.microsoft.com/office/drawing/2014/main" id="{39B6E8C4-7A8D-1647-9034-24B5D81AA3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2678" y="1926489"/>
            <a:ext cx="5246593" cy="181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19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E0F242B-F5F5-D047-8522-E0225E028736}"/>
              </a:ext>
            </a:extLst>
          </p:cNvPr>
          <p:cNvGrpSpPr/>
          <p:nvPr/>
        </p:nvGrpSpPr>
        <p:grpSpPr>
          <a:xfrm>
            <a:off x="0" y="74357"/>
            <a:ext cx="12192000" cy="6821364"/>
            <a:chOff x="0" y="74357"/>
            <a:chExt cx="12192000" cy="682136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AFFF051-D82A-1A46-9ECF-FE8198FF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500" b="36342"/>
            <a:stretch/>
          </p:blipFill>
          <p:spPr>
            <a:xfrm>
              <a:off x="0" y="74357"/>
              <a:ext cx="2796924" cy="796458"/>
            </a:xfrm>
            <a:prstGeom prst="rect">
              <a:avLst/>
            </a:prstGeom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38CF8514-EECF-C046-9006-BFB60EF6A05B}"/>
                </a:ext>
              </a:extLst>
            </p:cNvPr>
            <p:cNvGrpSpPr/>
            <p:nvPr/>
          </p:nvGrpSpPr>
          <p:grpSpPr>
            <a:xfrm>
              <a:off x="0" y="5078858"/>
              <a:ext cx="12192000" cy="1816863"/>
              <a:chOff x="0" y="5078858"/>
              <a:chExt cx="12192000" cy="1816863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FA27C89C-023F-A445-8DAD-FCC08548D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5251" y="5078858"/>
                <a:ext cx="4476749" cy="1816863"/>
              </a:xfrm>
              <a:prstGeom prst="rect">
                <a:avLst/>
              </a:prstGeom>
            </p:spPr>
          </p:pic>
          <p:cxnSp>
            <p:nvCxnSpPr>
              <p:cNvPr id="10" name="Gerade Verbindung 9">
                <a:extLst>
                  <a:ext uri="{FF2B5EF4-FFF2-40B4-BE49-F238E27FC236}">
                    <a16:creationId xmlns:a16="http://schemas.microsoft.com/office/drawing/2014/main" id="{7B49068D-0C07-7746-893E-6944B06B9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787150"/>
                <a:ext cx="8399721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F38CFC93-239A-7A44-AB38-B7D6DF5F5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858000"/>
                <a:ext cx="7795647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EFA620D1-85FD-FD4C-A99C-804A52D85D23}"/>
              </a:ext>
            </a:extLst>
          </p:cNvPr>
          <p:cNvSpPr txBox="1"/>
          <p:nvPr/>
        </p:nvSpPr>
        <p:spPr>
          <a:xfrm>
            <a:off x="2695500" y="597641"/>
            <a:ext cx="75457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Wie </a:t>
            </a:r>
            <a:r>
              <a:rPr lang="de-DE" b="1" err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fandest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 Du die Sommer-Radtour „Kickt die Tonne“? </a:t>
            </a:r>
            <a:r>
              <a:rPr lang="de-DE" b="1" err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Ø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 1,58*</a:t>
            </a:r>
          </a:p>
          <a:p>
            <a:endParaRPr lang="de-DE" b="1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671769E-B660-DB4E-9077-B1CD2C72B95F}"/>
              </a:ext>
            </a:extLst>
          </p:cNvPr>
          <p:cNvSpPr txBox="1"/>
          <p:nvPr/>
        </p:nvSpPr>
        <p:spPr>
          <a:xfrm>
            <a:off x="9485287" y="224826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454AC7C-3368-C843-BDCE-3FA1150C67D0}"/>
              </a:ext>
            </a:extLst>
          </p:cNvPr>
          <p:cNvSpPr txBox="1"/>
          <p:nvPr/>
        </p:nvSpPr>
        <p:spPr>
          <a:xfrm>
            <a:off x="9083478" y="100713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E9F2CD5-20AD-4142-B2ED-74DACEF5A9B9}"/>
              </a:ext>
            </a:extLst>
          </p:cNvPr>
          <p:cNvSpPr txBox="1"/>
          <p:nvPr/>
        </p:nvSpPr>
        <p:spPr>
          <a:xfrm>
            <a:off x="2695500" y="3303264"/>
            <a:ext cx="6888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Warst Du an einem Vor-Ort-Termin der Sommertour dabei?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EA9DAAC1-AAE8-844F-82BE-4E2C23895751}"/>
              </a:ext>
            </a:extLst>
          </p:cNvPr>
          <p:cNvSpPr txBox="1"/>
          <p:nvPr/>
        </p:nvSpPr>
        <p:spPr>
          <a:xfrm>
            <a:off x="2796924" y="6389881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i="0" u="none" strike="noStrike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buntu" panose="020B0504030602030204" pitchFamily="34" charset="0"/>
              </a:rPr>
              <a:t>*1 = sehr gut; 5 = nicht gut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047E7D3-8A03-E84B-ACD0-F6078DD33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56175"/>
            <a:ext cx="2061178" cy="1695550"/>
          </a:xfrm>
          <a:prstGeom prst="rect">
            <a:avLst/>
          </a:prstGeom>
        </p:spPr>
      </p:pic>
      <p:pic>
        <p:nvPicPr>
          <p:cNvPr id="4098" name="Picture 2" descr="Google Formulare-Antwortdiagramm. Titel der Frage: Wie fandest Du die Idee der 𝗸𝗼𝗺𝗺𝘂𝗻𝗮𝗹𝗲𝗻 𝗞𝗹𝗶𝗺𝗮𝘄𝗲𝘁𝘁𝗲? (1,5 % der Bevölkerung sparen jeweils 1 Tonne CO2 ein). Anzahl der Antworten: 19 Antworten.">
            <a:extLst>
              <a:ext uri="{FF2B5EF4-FFF2-40B4-BE49-F238E27FC236}">
                <a16:creationId xmlns:a16="http://schemas.microsoft.com/office/drawing/2014/main" id="{0C937534-CE50-7C4E-BA30-206E75220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3" b="9228"/>
          <a:stretch/>
        </p:blipFill>
        <p:spPr bwMode="auto">
          <a:xfrm>
            <a:off x="2306063" y="983156"/>
            <a:ext cx="6938282" cy="229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698463B9-8A75-E74B-80AD-F9420819E1AC}"/>
              </a:ext>
            </a:extLst>
          </p:cNvPr>
          <p:cNvCxnSpPr>
            <a:cxnSpLocks/>
          </p:cNvCxnSpPr>
          <p:nvPr/>
        </p:nvCxnSpPr>
        <p:spPr>
          <a:xfrm>
            <a:off x="4233611" y="1451525"/>
            <a:ext cx="12192" cy="1442726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B5AAE814-84FF-0D46-B951-0F01344F9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1375" y="3765792"/>
            <a:ext cx="5727657" cy="24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08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E0F242B-F5F5-D047-8522-E0225E028736}"/>
              </a:ext>
            </a:extLst>
          </p:cNvPr>
          <p:cNvGrpSpPr/>
          <p:nvPr/>
        </p:nvGrpSpPr>
        <p:grpSpPr>
          <a:xfrm>
            <a:off x="0" y="74357"/>
            <a:ext cx="12192000" cy="6821364"/>
            <a:chOff x="0" y="74357"/>
            <a:chExt cx="12192000" cy="682136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AFFF051-D82A-1A46-9ECF-FE8198FF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500" b="36342"/>
            <a:stretch/>
          </p:blipFill>
          <p:spPr>
            <a:xfrm>
              <a:off x="0" y="74357"/>
              <a:ext cx="2796924" cy="796458"/>
            </a:xfrm>
            <a:prstGeom prst="rect">
              <a:avLst/>
            </a:prstGeom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38CF8514-EECF-C046-9006-BFB60EF6A05B}"/>
                </a:ext>
              </a:extLst>
            </p:cNvPr>
            <p:cNvGrpSpPr/>
            <p:nvPr/>
          </p:nvGrpSpPr>
          <p:grpSpPr>
            <a:xfrm>
              <a:off x="0" y="5078858"/>
              <a:ext cx="12192000" cy="1816863"/>
              <a:chOff x="0" y="5078858"/>
              <a:chExt cx="12192000" cy="1816863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FA27C89C-023F-A445-8DAD-FCC08548D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5251" y="5078858"/>
                <a:ext cx="4476749" cy="1816863"/>
              </a:xfrm>
              <a:prstGeom prst="rect">
                <a:avLst/>
              </a:prstGeom>
            </p:spPr>
          </p:pic>
          <p:cxnSp>
            <p:nvCxnSpPr>
              <p:cNvPr id="10" name="Gerade Verbindung 9">
                <a:extLst>
                  <a:ext uri="{FF2B5EF4-FFF2-40B4-BE49-F238E27FC236}">
                    <a16:creationId xmlns:a16="http://schemas.microsoft.com/office/drawing/2014/main" id="{7B49068D-0C07-7746-893E-6944B06B9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787150"/>
                <a:ext cx="8399721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F38CFC93-239A-7A44-AB38-B7D6DF5F5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858000"/>
                <a:ext cx="7795647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E671769E-B660-DB4E-9077-B1CD2C72B95F}"/>
              </a:ext>
            </a:extLst>
          </p:cNvPr>
          <p:cNvSpPr txBox="1"/>
          <p:nvPr/>
        </p:nvSpPr>
        <p:spPr>
          <a:xfrm>
            <a:off x="9485287" y="224826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454AC7C-3368-C843-BDCE-3FA1150C67D0}"/>
              </a:ext>
            </a:extLst>
          </p:cNvPr>
          <p:cNvSpPr txBox="1"/>
          <p:nvPr/>
        </p:nvSpPr>
        <p:spPr>
          <a:xfrm>
            <a:off x="9083478" y="100713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4D8EF9B-9EAC-BA43-B000-D2376CBB10D5}"/>
              </a:ext>
            </a:extLst>
          </p:cNvPr>
          <p:cNvSpPr txBox="1"/>
          <p:nvPr/>
        </p:nvSpPr>
        <p:spPr>
          <a:xfrm>
            <a:off x="426719" y="976358"/>
            <a:ext cx="11509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Welche Unterstützungsmaßnahmen hast Du zur Bewerbung Eurer kommunalen Klimawette genutzt?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1FD093C-19FF-FE44-A9D2-429A404415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822"/>
          <a:stretch/>
        </p:blipFill>
        <p:spPr>
          <a:xfrm>
            <a:off x="426719" y="1925050"/>
            <a:ext cx="10298744" cy="234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89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E0F242B-F5F5-D047-8522-E0225E028736}"/>
              </a:ext>
            </a:extLst>
          </p:cNvPr>
          <p:cNvGrpSpPr/>
          <p:nvPr/>
        </p:nvGrpSpPr>
        <p:grpSpPr>
          <a:xfrm>
            <a:off x="0" y="74357"/>
            <a:ext cx="12192000" cy="6821364"/>
            <a:chOff x="0" y="74357"/>
            <a:chExt cx="12192000" cy="682136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AFFF051-D82A-1A46-9ECF-FE8198FF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500" b="36342"/>
            <a:stretch/>
          </p:blipFill>
          <p:spPr>
            <a:xfrm>
              <a:off x="0" y="74357"/>
              <a:ext cx="2796924" cy="796458"/>
            </a:xfrm>
            <a:prstGeom prst="rect">
              <a:avLst/>
            </a:prstGeom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38CF8514-EECF-C046-9006-BFB60EF6A05B}"/>
                </a:ext>
              </a:extLst>
            </p:cNvPr>
            <p:cNvGrpSpPr/>
            <p:nvPr/>
          </p:nvGrpSpPr>
          <p:grpSpPr>
            <a:xfrm>
              <a:off x="0" y="5078858"/>
              <a:ext cx="12192000" cy="1816863"/>
              <a:chOff x="0" y="5078858"/>
              <a:chExt cx="12192000" cy="1816863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FA27C89C-023F-A445-8DAD-FCC08548D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5251" y="5078858"/>
                <a:ext cx="4476749" cy="1816863"/>
              </a:xfrm>
              <a:prstGeom prst="rect">
                <a:avLst/>
              </a:prstGeom>
            </p:spPr>
          </p:pic>
          <p:cxnSp>
            <p:nvCxnSpPr>
              <p:cNvPr id="10" name="Gerade Verbindung 9">
                <a:extLst>
                  <a:ext uri="{FF2B5EF4-FFF2-40B4-BE49-F238E27FC236}">
                    <a16:creationId xmlns:a16="http://schemas.microsoft.com/office/drawing/2014/main" id="{7B49068D-0C07-7746-893E-6944B06B9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787150"/>
                <a:ext cx="8399721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F38CFC93-239A-7A44-AB38-B7D6DF5F5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858000"/>
                <a:ext cx="7795647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E671769E-B660-DB4E-9077-B1CD2C72B95F}"/>
              </a:ext>
            </a:extLst>
          </p:cNvPr>
          <p:cNvSpPr txBox="1"/>
          <p:nvPr/>
        </p:nvSpPr>
        <p:spPr>
          <a:xfrm>
            <a:off x="9485287" y="224826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454AC7C-3368-C843-BDCE-3FA1150C67D0}"/>
              </a:ext>
            </a:extLst>
          </p:cNvPr>
          <p:cNvSpPr txBox="1"/>
          <p:nvPr/>
        </p:nvSpPr>
        <p:spPr>
          <a:xfrm>
            <a:off x="9083478" y="100713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C22F986-6D86-FB43-8C75-6A210DEE45CB}"/>
              </a:ext>
            </a:extLst>
          </p:cNvPr>
          <p:cNvSpPr txBox="1"/>
          <p:nvPr/>
        </p:nvSpPr>
        <p:spPr>
          <a:xfrm>
            <a:off x="382794" y="1007136"/>
            <a:ext cx="7697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Welche Unterstützungsmaßnahmen hättest Du Dir noch gewünscht?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9135A1F-2BD9-2A4E-A17B-402B5E47E832}"/>
              </a:ext>
            </a:extLst>
          </p:cNvPr>
          <p:cNvSpPr txBox="1"/>
          <p:nvPr/>
        </p:nvSpPr>
        <p:spPr>
          <a:xfrm>
            <a:off x="276726" y="1565752"/>
            <a:ext cx="11742554" cy="3596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Frühere Informationen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Simpleres Layout-Design der Kampagne (Webseite, Flyer, Poster) – mehr Bildmaterial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Mehr vorgeschlagene Angebote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Social Media Angebote, Pressetexte für verschiedene Medien, Ideen für kleine lokale Aktionen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Eine Vorlage für einen Abschlussbericht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Personalisierbare Layouts für Poster und Posts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Mehr Koordinierung und Einbeziehen für die relevanten Akteur*innen vor Ort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Mehr „große“ Kampagnenarbeit und Werbung, durch z.B. Kinowerbung oder Kooperation </a:t>
            </a:r>
          </a:p>
          <a:p>
            <a:pPr>
              <a:lnSpc>
                <a:spcPct val="150000"/>
              </a:lnSpc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      mit großen Institutionen (UBA)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Spendenoption an lokale Klimaschutzprojekte</a:t>
            </a:r>
          </a:p>
        </p:txBody>
      </p:sp>
    </p:spTree>
    <p:extLst>
      <p:ext uri="{BB962C8B-B14F-4D97-AF65-F5344CB8AC3E}">
        <p14:creationId xmlns:p14="http://schemas.microsoft.com/office/powerpoint/2010/main" val="2730523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E0F242B-F5F5-D047-8522-E0225E028736}"/>
              </a:ext>
            </a:extLst>
          </p:cNvPr>
          <p:cNvGrpSpPr/>
          <p:nvPr/>
        </p:nvGrpSpPr>
        <p:grpSpPr>
          <a:xfrm>
            <a:off x="0" y="74357"/>
            <a:ext cx="12192000" cy="6821364"/>
            <a:chOff x="0" y="74357"/>
            <a:chExt cx="12192000" cy="682136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AFFF051-D82A-1A46-9ECF-FE8198FF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500" b="36342"/>
            <a:stretch/>
          </p:blipFill>
          <p:spPr>
            <a:xfrm>
              <a:off x="0" y="74357"/>
              <a:ext cx="2796924" cy="796458"/>
            </a:xfrm>
            <a:prstGeom prst="rect">
              <a:avLst/>
            </a:prstGeom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38CF8514-EECF-C046-9006-BFB60EF6A05B}"/>
                </a:ext>
              </a:extLst>
            </p:cNvPr>
            <p:cNvGrpSpPr/>
            <p:nvPr/>
          </p:nvGrpSpPr>
          <p:grpSpPr>
            <a:xfrm>
              <a:off x="0" y="5078858"/>
              <a:ext cx="12192000" cy="1816863"/>
              <a:chOff x="0" y="5078858"/>
              <a:chExt cx="12192000" cy="1816863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FA27C89C-023F-A445-8DAD-FCC08548D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5251" y="5078858"/>
                <a:ext cx="4476749" cy="1816863"/>
              </a:xfrm>
              <a:prstGeom prst="rect">
                <a:avLst/>
              </a:prstGeom>
            </p:spPr>
          </p:pic>
          <p:cxnSp>
            <p:nvCxnSpPr>
              <p:cNvPr id="10" name="Gerade Verbindung 9">
                <a:extLst>
                  <a:ext uri="{FF2B5EF4-FFF2-40B4-BE49-F238E27FC236}">
                    <a16:creationId xmlns:a16="http://schemas.microsoft.com/office/drawing/2014/main" id="{7B49068D-0C07-7746-893E-6944B06B9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787150"/>
                <a:ext cx="8399721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F38CFC93-239A-7A44-AB38-B7D6DF5F5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858000"/>
                <a:ext cx="7795647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E671769E-B660-DB4E-9077-B1CD2C72B95F}"/>
              </a:ext>
            </a:extLst>
          </p:cNvPr>
          <p:cNvSpPr txBox="1"/>
          <p:nvPr/>
        </p:nvSpPr>
        <p:spPr>
          <a:xfrm>
            <a:off x="9485287" y="224826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454AC7C-3368-C843-BDCE-3FA1150C67D0}"/>
              </a:ext>
            </a:extLst>
          </p:cNvPr>
          <p:cNvSpPr txBox="1"/>
          <p:nvPr/>
        </p:nvSpPr>
        <p:spPr>
          <a:xfrm>
            <a:off x="9083478" y="100713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C22F986-6D86-FB43-8C75-6A210DEE45CB}"/>
              </a:ext>
            </a:extLst>
          </p:cNvPr>
          <p:cNvSpPr txBox="1"/>
          <p:nvPr/>
        </p:nvSpPr>
        <p:spPr>
          <a:xfrm>
            <a:off x="355026" y="1007136"/>
            <a:ext cx="742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Wusstest Du immer, an wen Du Dich bei Fragen wenden konntest?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CDCBDE7-720A-0A48-A5D4-B9A6CE3A1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306" y="1876695"/>
            <a:ext cx="5782467" cy="354071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617D968-96C0-5B42-A514-0A4EC0526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40" y="1990064"/>
            <a:ext cx="3505200" cy="3860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06A7CC3-5B12-3746-BA39-F50AF06F82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39" y="2248265"/>
            <a:ext cx="3715966" cy="371596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4239ABC-994F-3948-9C32-83FD524FBD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601" y="1785296"/>
            <a:ext cx="7622297" cy="435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22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E0F242B-F5F5-D047-8522-E0225E028736}"/>
              </a:ext>
            </a:extLst>
          </p:cNvPr>
          <p:cNvGrpSpPr/>
          <p:nvPr/>
        </p:nvGrpSpPr>
        <p:grpSpPr>
          <a:xfrm>
            <a:off x="0" y="74357"/>
            <a:ext cx="12192000" cy="6821364"/>
            <a:chOff x="0" y="74357"/>
            <a:chExt cx="12192000" cy="682136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AFFF051-D82A-1A46-9ECF-FE8198FF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500" b="36342"/>
            <a:stretch/>
          </p:blipFill>
          <p:spPr>
            <a:xfrm>
              <a:off x="0" y="74357"/>
              <a:ext cx="2796924" cy="796458"/>
            </a:xfrm>
            <a:prstGeom prst="rect">
              <a:avLst/>
            </a:prstGeom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38CF8514-EECF-C046-9006-BFB60EF6A05B}"/>
                </a:ext>
              </a:extLst>
            </p:cNvPr>
            <p:cNvGrpSpPr/>
            <p:nvPr/>
          </p:nvGrpSpPr>
          <p:grpSpPr>
            <a:xfrm>
              <a:off x="0" y="5078858"/>
              <a:ext cx="12192000" cy="1816863"/>
              <a:chOff x="0" y="5078858"/>
              <a:chExt cx="12192000" cy="1816863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FA27C89C-023F-A445-8DAD-FCC08548D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5251" y="5078858"/>
                <a:ext cx="4476749" cy="1816863"/>
              </a:xfrm>
              <a:prstGeom prst="rect">
                <a:avLst/>
              </a:prstGeom>
            </p:spPr>
          </p:pic>
          <p:cxnSp>
            <p:nvCxnSpPr>
              <p:cNvPr id="10" name="Gerade Verbindung 9">
                <a:extLst>
                  <a:ext uri="{FF2B5EF4-FFF2-40B4-BE49-F238E27FC236}">
                    <a16:creationId xmlns:a16="http://schemas.microsoft.com/office/drawing/2014/main" id="{7B49068D-0C07-7746-893E-6944B06B9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787150"/>
                <a:ext cx="8399721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F38CFC93-239A-7A44-AB38-B7D6DF5F5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858000"/>
                <a:ext cx="7795647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E671769E-B660-DB4E-9077-B1CD2C72B95F}"/>
              </a:ext>
            </a:extLst>
          </p:cNvPr>
          <p:cNvSpPr txBox="1"/>
          <p:nvPr/>
        </p:nvSpPr>
        <p:spPr>
          <a:xfrm>
            <a:off x="9485287" y="224826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454AC7C-3368-C843-BDCE-3FA1150C67D0}"/>
              </a:ext>
            </a:extLst>
          </p:cNvPr>
          <p:cNvSpPr txBox="1"/>
          <p:nvPr/>
        </p:nvSpPr>
        <p:spPr>
          <a:xfrm>
            <a:off x="9083478" y="100713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DBF7CAF-443F-9747-8FE0-E0B11A69FD71}"/>
              </a:ext>
            </a:extLst>
          </p:cNvPr>
          <p:cNvSpPr txBox="1"/>
          <p:nvPr/>
        </p:nvSpPr>
        <p:spPr>
          <a:xfrm>
            <a:off x="309759" y="1161024"/>
            <a:ext cx="7485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Hattest Du genug Zeit, die kommunale Klimawette zu bewerben?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650C20-65BC-DF40-8882-33304A509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145" y="1820565"/>
            <a:ext cx="5292962" cy="326628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D5B5849-813A-2A40-B75E-B5C60405E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060" y="2058903"/>
            <a:ext cx="3429000" cy="3098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80D8ABC-A230-4647-90EA-682B93395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1145" y="1995341"/>
            <a:ext cx="2910840" cy="308351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AC86820-0D79-F14C-8FFD-3B483290F7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055" y="1700297"/>
            <a:ext cx="6320693" cy="362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31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E0F242B-F5F5-D047-8522-E0225E028736}"/>
              </a:ext>
            </a:extLst>
          </p:cNvPr>
          <p:cNvGrpSpPr/>
          <p:nvPr/>
        </p:nvGrpSpPr>
        <p:grpSpPr>
          <a:xfrm>
            <a:off x="0" y="74357"/>
            <a:ext cx="12192000" cy="6821364"/>
            <a:chOff x="0" y="74357"/>
            <a:chExt cx="12192000" cy="682136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AFFF051-D82A-1A46-9ECF-FE8198FF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500" b="36342"/>
            <a:stretch/>
          </p:blipFill>
          <p:spPr>
            <a:xfrm>
              <a:off x="0" y="74357"/>
              <a:ext cx="2796924" cy="796458"/>
            </a:xfrm>
            <a:prstGeom prst="rect">
              <a:avLst/>
            </a:prstGeom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38CF8514-EECF-C046-9006-BFB60EF6A05B}"/>
                </a:ext>
              </a:extLst>
            </p:cNvPr>
            <p:cNvGrpSpPr/>
            <p:nvPr/>
          </p:nvGrpSpPr>
          <p:grpSpPr>
            <a:xfrm>
              <a:off x="0" y="5078858"/>
              <a:ext cx="12192000" cy="1816863"/>
              <a:chOff x="0" y="5078858"/>
              <a:chExt cx="12192000" cy="1816863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FA27C89C-023F-A445-8DAD-FCC08548D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5251" y="5078858"/>
                <a:ext cx="4476749" cy="1816863"/>
              </a:xfrm>
              <a:prstGeom prst="rect">
                <a:avLst/>
              </a:prstGeom>
            </p:spPr>
          </p:pic>
          <p:cxnSp>
            <p:nvCxnSpPr>
              <p:cNvPr id="10" name="Gerade Verbindung 9">
                <a:extLst>
                  <a:ext uri="{FF2B5EF4-FFF2-40B4-BE49-F238E27FC236}">
                    <a16:creationId xmlns:a16="http://schemas.microsoft.com/office/drawing/2014/main" id="{7B49068D-0C07-7746-893E-6944B06B9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787150"/>
                <a:ext cx="8399721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F38CFC93-239A-7A44-AB38-B7D6DF5F5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858000"/>
                <a:ext cx="7795647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E671769E-B660-DB4E-9077-B1CD2C72B95F}"/>
              </a:ext>
            </a:extLst>
          </p:cNvPr>
          <p:cNvSpPr txBox="1"/>
          <p:nvPr/>
        </p:nvSpPr>
        <p:spPr>
          <a:xfrm>
            <a:off x="9485287" y="224826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454AC7C-3368-C843-BDCE-3FA1150C67D0}"/>
              </a:ext>
            </a:extLst>
          </p:cNvPr>
          <p:cNvSpPr txBox="1"/>
          <p:nvPr/>
        </p:nvSpPr>
        <p:spPr>
          <a:xfrm>
            <a:off x="9083478" y="100713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AAE0E6C-6AA6-714E-ABCF-EEFD29701F64}"/>
              </a:ext>
            </a:extLst>
          </p:cNvPr>
          <p:cNvSpPr txBox="1"/>
          <p:nvPr/>
        </p:nvSpPr>
        <p:spPr>
          <a:xfrm>
            <a:off x="456916" y="1007136"/>
            <a:ext cx="7485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Wie zufrieden bist Du mit Eurem Ergebnis? </a:t>
            </a:r>
            <a:r>
              <a:rPr lang="de-DE" b="1" err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Ø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 3,13*</a:t>
            </a:r>
          </a:p>
          <a:p>
            <a:endParaRPr lang="de-DE" b="1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</p:txBody>
      </p:sp>
      <p:pic>
        <p:nvPicPr>
          <p:cNvPr id="16386" name="Picture 2" descr="Google Formulare-Antwortdiagramm. Titel der Frage: Wie zufrieden bist Du mit Eurem Ergebnis?. Anzahl der Antworten: 20 Antworten.">
            <a:extLst>
              <a:ext uri="{FF2B5EF4-FFF2-40B4-BE49-F238E27FC236}">
                <a16:creationId xmlns:a16="http://schemas.microsoft.com/office/drawing/2014/main" id="{0EA2F4A5-857D-0940-B317-0A9035B19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8"/>
          <a:stretch/>
        </p:blipFill>
        <p:spPr bwMode="auto">
          <a:xfrm>
            <a:off x="456916" y="1864253"/>
            <a:ext cx="8030528" cy="299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B19AC94A-6F4E-8C46-8D94-FFE344ED54D9}"/>
              </a:ext>
            </a:extLst>
          </p:cNvPr>
          <p:cNvCxnSpPr>
            <a:cxnSpLocks/>
          </p:cNvCxnSpPr>
          <p:nvPr/>
        </p:nvCxnSpPr>
        <p:spPr>
          <a:xfrm>
            <a:off x="5000530" y="2410140"/>
            <a:ext cx="0" cy="1620841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 descr="Ein Bild, das LEGO, Spielzeug, Vektorgrafiken enthält.&#10;&#10;Automatisch generierte Beschreibung">
            <a:extLst>
              <a:ext uri="{FF2B5EF4-FFF2-40B4-BE49-F238E27FC236}">
                <a16:creationId xmlns:a16="http://schemas.microsoft.com/office/drawing/2014/main" id="{5F47862E-36FD-E04B-ABD6-75C1FEA69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46940"/>
            <a:ext cx="2481546" cy="170478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B83E7912-71A8-8E4F-B8A3-FBC415A083A5}"/>
              </a:ext>
            </a:extLst>
          </p:cNvPr>
          <p:cNvSpPr txBox="1"/>
          <p:nvPr/>
        </p:nvSpPr>
        <p:spPr>
          <a:xfrm>
            <a:off x="2796924" y="6389881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i="0" u="none" strike="noStrike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buntu" panose="020B0504030602030204" pitchFamily="34" charset="0"/>
              </a:rPr>
              <a:t>*1 = sehr gut; 5 = nicht gut</a:t>
            </a:r>
          </a:p>
        </p:txBody>
      </p:sp>
    </p:spTree>
    <p:extLst>
      <p:ext uri="{BB962C8B-B14F-4D97-AF65-F5344CB8AC3E}">
        <p14:creationId xmlns:p14="http://schemas.microsoft.com/office/powerpoint/2010/main" val="1122877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E0F242B-F5F5-D047-8522-E0225E028736}"/>
              </a:ext>
            </a:extLst>
          </p:cNvPr>
          <p:cNvGrpSpPr/>
          <p:nvPr/>
        </p:nvGrpSpPr>
        <p:grpSpPr>
          <a:xfrm>
            <a:off x="0" y="74357"/>
            <a:ext cx="12192000" cy="6821364"/>
            <a:chOff x="0" y="74357"/>
            <a:chExt cx="12192000" cy="682136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AFFF051-D82A-1A46-9ECF-FE8198FF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500" b="36342"/>
            <a:stretch/>
          </p:blipFill>
          <p:spPr>
            <a:xfrm>
              <a:off x="0" y="74357"/>
              <a:ext cx="2796924" cy="796458"/>
            </a:xfrm>
            <a:prstGeom prst="rect">
              <a:avLst/>
            </a:prstGeom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38CF8514-EECF-C046-9006-BFB60EF6A05B}"/>
                </a:ext>
              </a:extLst>
            </p:cNvPr>
            <p:cNvGrpSpPr/>
            <p:nvPr/>
          </p:nvGrpSpPr>
          <p:grpSpPr>
            <a:xfrm>
              <a:off x="0" y="5078858"/>
              <a:ext cx="12192000" cy="1816863"/>
              <a:chOff x="0" y="5078858"/>
              <a:chExt cx="12192000" cy="1816863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FA27C89C-023F-A445-8DAD-FCC08548D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5251" y="5078858"/>
                <a:ext cx="4476749" cy="1816863"/>
              </a:xfrm>
              <a:prstGeom prst="rect">
                <a:avLst/>
              </a:prstGeom>
            </p:spPr>
          </p:pic>
          <p:cxnSp>
            <p:nvCxnSpPr>
              <p:cNvPr id="10" name="Gerade Verbindung 9">
                <a:extLst>
                  <a:ext uri="{FF2B5EF4-FFF2-40B4-BE49-F238E27FC236}">
                    <a16:creationId xmlns:a16="http://schemas.microsoft.com/office/drawing/2014/main" id="{7B49068D-0C07-7746-893E-6944B06B9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787150"/>
                <a:ext cx="8399721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F38CFC93-239A-7A44-AB38-B7D6DF5F5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858000"/>
                <a:ext cx="7795647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E671769E-B660-DB4E-9077-B1CD2C72B95F}"/>
              </a:ext>
            </a:extLst>
          </p:cNvPr>
          <p:cNvSpPr txBox="1"/>
          <p:nvPr/>
        </p:nvSpPr>
        <p:spPr>
          <a:xfrm>
            <a:off x="9485287" y="224826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454AC7C-3368-C843-BDCE-3FA1150C67D0}"/>
              </a:ext>
            </a:extLst>
          </p:cNvPr>
          <p:cNvSpPr txBox="1"/>
          <p:nvPr/>
        </p:nvSpPr>
        <p:spPr>
          <a:xfrm>
            <a:off x="9083478" y="100713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313BA5C-38C7-D74B-9402-5F9E0AEF5E67}"/>
              </a:ext>
            </a:extLst>
          </p:cNvPr>
          <p:cNvSpPr txBox="1"/>
          <p:nvPr/>
        </p:nvSpPr>
        <p:spPr>
          <a:xfrm>
            <a:off x="456916" y="1007136"/>
            <a:ext cx="9711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Was würdest Du in Eurer/ der Kampagnenarbeit das nächste Mal verändern?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222DEC0-8253-D44D-93ED-C893F825D4E7}"/>
              </a:ext>
            </a:extLst>
          </p:cNvPr>
          <p:cNvSpPr txBox="1"/>
          <p:nvPr/>
        </p:nvSpPr>
        <p:spPr>
          <a:xfrm>
            <a:off x="288642" y="1772971"/>
            <a:ext cx="10371222" cy="591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lokale Akteur*innen und Schlüsselpersonen, Organisationen, Partner*innen Schulen gewinnen und mehr miteinbeziehen, um größere lokale Bedeutung und Vertrauen zu schaffen (dafür ist eine Koordinierung nötig)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Kleine lokale/ regionale Aktionen organisieren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i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„Ein Werbevideo mit Botschaften von bekannten Gesichtern aus der Stadt“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Früher Anfangen bzw. eine längere Vorbereitungs- und Vorlaufzeit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Verstärkte Öffentlichkeitsarbeit in der Presse aber auch Social Media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Mehr Personal und Kapazitäten einplanen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Den Fokus von der Online-Kampagne auch auf Live- und vor-Ort Veranstaltungen rücken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Marktstände, Mitmachaktionen, Vorträge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6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6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6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6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6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0247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E0F242B-F5F5-D047-8522-E0225E028736}"/>
              </a:ext>
            </a:extLst>
          </p:cNvPr>
          <p:cNvGrpSpPr/>
          <p:nvPr/>
        </p:nvGrpSpPr>
        <p:grpSpPr>
          <a:xfrm>
            <a:off x="0" y="74357"/>
            <a:ext cx="12192000" cy="6821364"/>
            <a:chOff x="0" y="74357"/>
            <a:chExt cx="12192000" cy="682136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AFFF051-D82A-1A46-9ECF-FE8198FF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500" b="36342"/>
            <a:stretch/>
          </p:blipFill>
          <p:spPr>
            <a:xfrm>
              <a:off x="0" y="74357"/>
              <a:ext cx="2796924" cy="796458"/>
            </a:xfrm>
            <a:prstGeom prst="rect">
              <a:avLst/>
            </a:prstGeom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38CF8514-EECF-C046-9006-BFB60EF6A05B}"/>
                </a:ext>
              </a:extLst>
            </p:cNvPr>
            <p:cNvGrpSpPr/>
            <p:nvPr/>
          </p:nvGrpSpPr>
          <p:grpSpPr>
            <a:xfrm>
              <a:off x="0" y="5078858"/>
              <a:ext cx="12192000" cy="1816863"/>
              <a:chOff x="0" y="5078858"/>
              <a:chExt cx="12192000" cy="1816863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FA27C89C-023F-A445-8DAD-FCC08548D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5251" y="5078858"/>
                <a:ext cx="4476749" cy="1816863"/>
              </a:xfrm>
              <a:prstGeom prst="rect">
                <a:avLst/>
              </a:prstGeom>
            </p:spPr>
          </p:pic>
          <p:cxnSp>
            <p:nvCxnSpPr>
              <p:cNvPr id="10" name="Gerade Verbindung 9">
                <a:extLst>
                  <a:ext uri="{FF2B5EF4-FFF2-40B4-BE49-F238E27FC236}">
                    <a16:creationId xmlns:a16="http://schemas.microsoft.com/office/drawing/2014/main" id="{7B49068D-0C07-7746-893E-6944B06B9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787150"/>
                <a:ext cx="8399721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F38CFC93-239A-7A44-AB38-B7D6DF5F5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858000"/>
                <a:ext cx="7795647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E671769E-B660-DB4E-9077-B1CD2C72B95F}"/>
              </a:ext>
            </a:extLst>
          </p:cNvPr>
          <p:cNvSpPr txBox="1"/>
          <p:nvPr/>
        </p:nvSpPr>
        <p:spPr>
          <a:xfrm>
            <a:off x="9485287" y="224826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454AC7C-3368-C843-BDCE-3FA1150C67D0}"/>
              </a:ext>
            </a:extLst>
          </p:cNvPr>
          <p:cNvSpPr txBox="1"/>
          <p:nvPr/>
        </p:nvSpPr>
        <p:spPr>
          <a:xfrm>
            <a:off x="9083478" y="100713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1F79945-331D-EF45-B4BA-19C856EE19CD}"/>
              </a:ext>
            </a:extLst>
          </p:cNvPr>
          <p:cNvSpPr txBox="1"/>
          <p:nvPr/>
        </p:nvSpPr>
        <p:spPr>
          <a:xfrm>
            <a:off x="414528" y="1007136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Möchtest Du uns noch etwas sagen?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FEEA5F0-CFEF-7A4B-A137-DDEE83BA8D65}"/>
              </a:ext>
            </a:extLst>
          </p:cNvPr>
          <p:cNvSpPr txBox="1"/>
          <p:nvPr/>
        </p:nvSpPr>
        <p:spPr>
          <a:xfrm>
            <a:off x="237622" y="1453422"/>
            <a:ext cx="11229447" cy="5635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Der Support, die Kommunikation und die persönlichen Kontakte waren super </a:t>
            </a:r>
            <a:r>
              <a:rPr lang="de-DE" sz="1600" b="1">
                <a:solidFill>
                  <a:schemeClr val="accent6">
                    <a:lumMod val="75000"/>
                  </a:schemeClr>
                </a:solidFill>
                <a:latin typeface="Ubuntu" panose="020B0504030602030204" pitchFamily="34" charset="0"/>
              </a:rPr>
              <a:t>(+)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Die Initiative und das Konzept der Kampagne waren stark </a:t>
            </a:r>
            <a:r>
              <a:rPr lang="de-DE" sz="1600" b="1">
                <a:solidFill>
                  <a:schemeClr val="accent6">
                    <a:lumMod val="75000"/>
                  </a:schemeClr>
                </a:solidFill>
                <a:latin typeface="Ubuntu" panose="020B0504030602030204" pitchFamily="34" charset="0"/>
              </a:rPr>
              <a:t>(+)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Aktionsbündnisse und Kooperationen sind enorm wichtig </a:t>
            </a:r>
            <a:r>
              <a:rPr lang="de-DE" sz="1600" b="1">
                <a:solidFill>
                  <a:srgbClr val="FFC000"/>
                </a:solidFill>
                <a:latin typeface="Ubuntu" panose="020B0504030602030204" pitchFamily="34" charset="0"/>
              </a:rPr>
              <a:t>(/)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Offene Kommunikation darüber, dass das Ziel deutlich verfehlt worden ist </a:t>
            </a:r>
            <a:r>
              <a:rPr lang="de-DE" sz="1600" b="1">
                <a:solidFill>
                  <a:srgbClr val="FFC000"/>
                </a:solidFill>
                <a:latin typeface="Ubuntu" panose="020B0504030602030204" pitchFamily="34" charset="0"/>
              </a:rPr>
              <a:t>(/)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Eigene Ortsgruppen der Klimawette </a:t>
            </a:r>
            <a:r>
              <a:rPr lang="de-DE" sz="1600" b="1">
                <a:solidFill>
                  <a:srgbClr val="FFC000"/>
                </a:solidFill>
                <a:latin typeface="Ubuntu" panose="020B0504030602030204" pitchFamily="34" charset="0"/>
              </a:rPr>
              <a:t>(/)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‚</a:t>
            </a:r>
            <a:r>
              <a:rPr lang="de-DE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Constistencey</a:t>
            </a: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de-DE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is</a:t>
            </a: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de-DE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key</a:t>
            </a: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‘ – auf dem bestehenden Konzept aufbauen und die Aktion wiederholen </a:t>
            </a:r>
            <a:r>
              <a:rPr lang="de-DE" sz="1600" b="1">
                <a:solidFill>
                  <a:srgbClr val="FFC000"/>
                </a:solidFill>
                <a:latin typeface="Ubuntu" panose="020B0504030602030204" pitchFamily="34" charset="0"/>
              </a:rPr>
              <a:t>(/)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Ein gutes und konkretes Konzept, das von Anfang an fest steht hätte die Sache simplifiziert </a:t>
            </a:r>
            <a:r>
              <a:rPr lang="de-DE" sz="1600" b="1">
                <a:solidFill>
                  <a:srgbClr val="C00000"/>
                </a:solidFill>
                <a:latin typeface="Ubuntu" panose="020B0504030602030204" pitchFamily="34" charset="0"/>
              </a:rPr>
              <a:t>(-)</a:t>
            </a:r>
            <a:endParaRPr lang="de-DE" sz="16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Achtung: soziale Dimension des Klimaschutzes. Die Kampagne hätte politischer sein sollen </a:t>
            </a:r>
            <a:r>
              <a:rPr lang="de-DE" sz="1600" b="1">
                <a:solidFill>
                  <a:srgbClr val="C00000"/>
                </a:solidFill>
                <a:latin typeface="Ubuntu" panose="020B0504030602030204" pitchFamily="34" charset="0"/>
              </a:rPr>
              <a:t>(-)</a:t>
            </a:r>
            <a:endParaRPr lang="de-DE" sz="16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Teilweise ist das Konzept auf sehr wenig Anklang gestoßen </a:t>
            </a:r>
            <a:r>
              <a:rPr lang="de-DE" sz="1600" b="1">
                <a:solidFill>
                  <a:srgbClr val="C00000"/>
                </a:solidFill>
                <a:latin typeface="Ubuntu" panose="020B0504030602030204" pitchFamily="34" charset="0"/>
              </a:rPr>
              <a:t>(-)</a:t>
            </a:r>
            <a:endParaRPr lang="de-DE" sz="16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Eigene Maßnahmen vs. Spenden – Kompensation eher schwierig </a:t>
            </a:r>
            <a:r>
              <a:rPr lang="de-DE" sz="1600" b="1">
                <a:solidFill>
                  <a:srgbClr val="C00000"/>
                </a:solidFill>
                <a:latin typeface="Ubuntu" panose="020B0504030602030204" pitchFamily="34" charset="0"/>
              </a:rPr>
              <a:t>(-)</a:t>
            </a:r>
            <a:endParaRPr lang="de-DE" sz="16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Eine frühere Informationskampagne wäre gut gewesen </a:t>
            </a:r>
            <a:r>
              <a:rPr lang="de-DE" sz="1600" b="1">
                <a:solidFill>
                  <a:srgbClr val="C00000"/>
                </a:solidFill>
                <a:latin typeface="Ubuntu" panose="020B0504030602030204" pitchFamily="34" charset="0"/>
              </a:rPr>
              <a:t>(-)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Der </a:t>
            </a:r>
            <a:r>
              <a:rPr lang="de-DE" sz="1600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CO</a:t>
            </a:r>
            <a:r>
              <a:rPr lang="de-DE" sz="1600" b="1" baseline="-250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2</a:t>
            </a:r>
            <a:r>
              <a:rPr lang="de-DE" sz="1600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-Avatar</a:t>
            </a: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 hat für viel Verwirrung gesorgt </a:t>
            </a:r>
          </a:p>
          <a:p>
            <a:pPr>
              <a:lnSpc>
                <a:spcPct val="150000"/>
              </a:lnSpc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     (sowohl das Konzept, als auch die Umsetzung auf der Website) </a:t>
            </a:r>
            <a:r>
              <a:rPr lang="de-DE" sz="1600" b="1">
                <a:solidFill>
                  <a:srgbClr val="C00000"/>
                </a:solidFill>
                <a:latin typeface="Ubuntu" panose="020B0504030602030204" pitchFamily="34" charset="0"/>
              </a:rPr>
              <a:t>(-)</a:t>
            </a:r>
            <a:endParaRPr lang="de-DE" sz="16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6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1904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E27BE291-AC36-9047-BEE6-74D508F3F9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3"/>
          <a:stretch/>
        </p:blipFill>
        <p:spPr>
          <a:xfrm>
            <a:off x="5806115" y="3370074"/>
            <a:ext cx="5487567" cy="2005704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E0F242B-F5F5-D047-8522-E0225E028736}"/>
              </a:ext>
            </a:extLst>
          </p:cNvPr>
          <p:cNvGrpSpPr/>
          <p:nvPr/>
        </p:nvGrpSpPr>
        <p:grpSpPr>
          <a:xfrm>
            <a:off x="0" y="74357"/>
            <a:ext cx="12203672" cy="6826100"/>
            <a:chOff x="0" y="74357"/>
            <a:chExt cx="12203672" cy="682610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AFFF051-D82A-1A46-9ECF-FE8198FF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500" b="36342"/>
            <a:stretch/>
          </p:blipFill>
          <p:spPr>
            <a:xfrm>
              <a:off x="0" y="74357"/>
              <a:ext cx="2796924" cy="796458"/>
            </a:xfrm>
            <a:prstGeom prst="rect">
              <a:avLst/>
            </a:prstGeom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38CF8514-EECF-C046-9006-BFB60EF6A05B}"/>
                </a:ext>
              </a:extLst>
            </p:cNvPr>
            <p:cNvGrpSpPr/>
            <p:nvPr/>
          </p:nvGrpSpPr>
          <p:grpSpPr>
            <a:xfrm>
              <a:off x="0" y="5078857"/>
              <a:ext cx="12203672" cy="1821600"/>
              <a:chOff x="0" y="5078857"/>
              <a:chExt cx="12203672" cy="1821600"/>
            </a:xfrm>
          </p:grpSpPr>
          <p:cxnSp>
            <p:nvCxnSpPr>
              <p:cNvPr id="10" name="Gerade Verbindung 9">
                <a:extLst>
                  <a:ext uri="{FF2B5EF4-FFF2-40B4-BE49-F238E27FC236}">
                    <a16:creationId xmlns:a16="http://schemas.microsoft.com/office/drawing/2014/main" id="{7B49068D-0C07-7746-893E-6944B06B9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787150"/>
                <a:ext cx="8399721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F38CFC93-239A-7A44-AB38-B7D6DF5F5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858000"/>
                <a:ext cx="7795647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FA27C89C-023F-A445-8DAD-FCC08548D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15251" y="5078857"/>
                <a:ext cx="4488421" cy="1821600"/>
              </a:xfrm>
              <a:prstGeom prst="rect">
                <a:avLst/>
              </a:prstGeom>
            </p:spPr>
          </p:pic>
        </p:grp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E671769E-B660-DB4E-9077-B1CD2C72B95F}"/>
              </a:ext>
            </a:extLst>
          </p:cNvPr>
          <p:cNvSpPr txBox="1"/>
          <p:nvPr/>
        </p:nvSpPr>
        <p:spPr>
          <a:xfrm>
            <a:off x="9485287" y="224826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454AC7C-3368-C843-BDCE-3FA1150C67D0}"/>
              </a:ext>
            </a:extLst>
          </p:cNvPr>
          <p:cNvSpPr txBox="1"/>
          <p:nvPr/>
        </p:nvSpPr>
        <p:spPr>
          <a:xfrm>
            <a:off x="9083478" y="100713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1F79945-331D-EF45-B4BA-19C856EE19CD}"/>
              </a:ext>
            </a:extLst>
          </p:cNvPr>
          <p:cNvSpPr txBox="1"/>
          <p:nvPr/>
        </p:nvSpPr>
        <p:spPr>
          <a:xfrm>
            <a:off x="2362051" y="760915"/>
            <a:ext cx="108671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>
                <a:solidFill>
                  <a:srgbClr val="50DBB7"/>
                </a:solidFill>
                <a:latin typeface="Ubuntu" panose="020B0504030602030204" pitchFamily="34" charset="0"/>
              </a:rPr>
              <a:t>Vielen Dank für Euer Engagement und Euer Mitwirken!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2F92EDA-2507-9545-BCBC-3EDA104C3251}"/>
              </a:ext>
            </a:extLst>
          </p:cNvPr>
          <p:cNvSpPr txBox="1"/>
          <p:nvPr/>
        </p:nvSpPr>
        <p:spPr>
          <a:xfrm>
            <a:off x="312286" y="1145664"/>
            <a:ext cx="11160070" cy="1942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Was steht jetzt an?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Folgt dem Verein 3 fürs Klima e.V.: </a:t>
            </a: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  <a:hlinkClick r:id="rId5"/>
              </a:rPr>
              <a:t>https://www.3fuersklima.de/</a:t>
            </a: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Lest &amp; teilt unseren Abschlussbericht: </a:t>
            </a: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  <a:hlinkClick r:id="rId6"/>
              </a:rPr>
              <a:t>https://www.dieklimawette.de/news-challenges/detail/ein-jahr-klimawette</a:t>
            </a:r>
            <a:endParaRPr lang="de-DE" sz="16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Unterstützt ab dem </a:t>
            </a:r>
            <a:r>
              <a:rPr lang="de-DE" sz="1600" b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Ubuntu" panose="020B0504030602030204" pitchFamily="34" charset="0"/>
              </a:rPr>
              <a:t>01.12.21 (Morgen!)</a:t>
            </a:r>
            <a:r>
              <a:rPr lang="de-DE" sz="1600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unsere Crowdfunding-Kampagne auf </a:t>
            </a:r>
            <a:r>
              <a:rPr lang="de-DE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Startnext</a:t>
            </a: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!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>
                <a:highlight>
                  <a:srgbClr val="FFFF00"/>
                </a:highlight>
                <a:hlinkClick r:id="rId7"/>
              </a:rPr>
              <a:t>https://www.startnext.com/klimaneutralleben</a:t>
            </a:r>
            <a:r>
              <a:rPr lang="de-DE"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14" name="Grafik 13" descr="Ein Bild, das Text, Person, darstellend enthält.&#10;&#10;Automatisch generierte Beschreibung">
            <a:extLst>
              <a:ext uri="{FF2B5EF4-FFF2-40B4-BE49-F238E27FC236}">
                <a16:creationId xmlns:a16="http://schemas.microsoft.com/office/drawing/2014/main" id="{713BE4DD-6D22-EA48-AC2C-3C28D65D99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318" y="3429000"/>
            <a:ext cx="4476749" cy="2796340"/>
          </a:xfrm>
          <a:prstGeom prst="rect">
            <a:avLst/>
          </a:prstGeom>
          <a:ln w="76200">
            <a:solidFill>
              <a:srgbClr val="50DBB7"/>
            </a:solidFill>
          </a:ln>
        </p:spPr>
      </p:pic>
    </p:spTree>
    <p:extLst>
      <p:ext uri="{BB962C8B-B14F-4D97-AF65-F5344CB8AC3E}">
        <p14:creationId xmlns:p14="http://schemas.microsoft.com/office/powerpoint/2010/main" val="3192492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E0F242B-F5F5-D047-8522-E0225E028736}"/>
              </a:ext>
            </a:extLst>
          </p:cNvPr>
          <p:cNvGrpSpPr/>
          <p:nvPr/>
        </p:nvGrpSpPr>
        <p:grpSpPr>
          <a:xfrm>
            <a:off x="0" y="74357"/>
            <a:ext cx="12203672" cy="6826100"/>
            <a:chOff x="0" y="74357"/>
            <a:chExt cx="12203672" cy="682610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AFFF051-D82A-1A46-9ECF-FE8198FF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500" b="36342"/>
            <a:stretch/>
          </p:blipFill>
          <p:spPr>
            <a:xfrm>
              <a:off x="0" y="74357"/>
              <a:ext cx="2796924" cy="796458"/>
            </a:xfrm>
            <a:prstGeom prst="rect">
              <a:avLst/>
            </a:prstGeom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38CF8514-EECF-C046-9006-BFB60EF6A05B}"/>
                </a:ext>
              </a:extLst>
            </p:cNvPr>
            <p:cNvGrpSpPr/>
            <p:nvPr/>
          </p:nvGrpSpPr>
          <p:grpSpPr>
            <a:xfrm>
              <a:off x="0" y="5078857"/>
              <a:ext cx="12203672" cy="1821600"/>
              <a:chOff x="0" y="5078857"/>
              <a:chExt cx="12203672" cy="1821600"/>
            </a:xfrm>
          </p:grpSpPr>
          <p:cxnSp>
            <p:nvCxnSpPr>
              <p:cNvPr id="10" name="Gerade Verbindung 9">
                <a:extLst>
                  <a:ext uri="{FF2B5EF4-FFF2-40B4-BE49-F238E27FC236}">
                    <a16:creationId xmlns:a16="http://schemas.microsoft.com/office/drawing/2014/main" id="{7B49068D-0C07-7746-893E-6944B06B9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787150"/>
                <a:ext cx="8399721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F38CFC93-239A-7A44-AB38-B7D6DF5F5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858000"/>
                <a:ext cx="7795647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FA27C89C-023F-A445-8DAD-FCC08548D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5251" y="5078857"/>
                <a:ext cx="4488421" cy="1821600"/>
              </a:xfrm>
              <a:prstGeom prst="rect">
                <a:avLst/>
              </a:prstGeom>
            </p:spPr>
          </p:pic>
        </p:grp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E671769E-B660-DB4E-9077-B1CD2C72B95F}"/>
              </a:ext>
            </a:extLst>
          </p:cNvPr>
          <p:cNvSpPr txBox="1"/>
          <p:nvPr/>
        </p:nvSpPr>
        <p:spPr>
          <a:xfrm>
            <a:off x="9485287" y="224826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454AC7C-3368-C843-BDCE-3FA1150C67D0}"/>
              </a:ext>
            </a:extLst>
          </p:cNvPr>
          <p:cNvSpPr txBox="1"/>
          <p:nvPr/>
        </p:nvSpPr>
        <p:spPr>
          <a:xfrm>
            <a:off x="9083478" y="100713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1F79945-331D-EF45-B4BA-19C856EE19CD}"/>
              </a:ext>
            </a:extLst>
          </p:cNvPr>
          <p:cNvSpPr txBox="1"/>
          <p:nvPr/>
        </p:nvSpPr>
        <p:spPr>
          <a:xfrm>
            <a:off x="1642723" y="3053983"/>
            <a:ext cx="108671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>
                <a:solidFill>
                  <a:srgbClr val="50DBB7"/>
                </a:solidFill>
                <a:latin typeface="Ubuntu" panose="020B0504030602030204" pitchFamily="34" charset="0"/>
              </a:rPr>
              <a:t>Habt ihr noch offene Fragen &amp; Anregungen?</a:t>
            </a:r>
          </a:p>
        </p:txBody>
      </p:sp>
    </p:spTree>
    <p:extLst>
      <p:ext uri="{BB962C8B-B14F-4D97-AF65-F5344CB8AC3E}">
        <p14:creationId xmlns:p14="http://schemas.microsoft.com/office/powerpoint/2010/main" val="731439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E0F242B-F5F5-D047-8522-E0225E028736}"/>
              </a:ext>
            </a:extLst>
          </p:cNvPr>
          <p:cNvGrpSpPr/>
          <p:nvPr/>
        </p:nvGrpSpPr>
        <p:grpSpPr>
          <a:xfrm>
            <a:off x="0" y="74357"/>
            <a:ext cx="12192000" cy="6821364"/>
            <a:chOff x="0" y="74357"/>
            <a:chExt cx="12192000" cy="682136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AFFF051-D82A-1A46-9ECF-FE8198FF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500" b="36342"/>
            <a:stretch/>
          </p:blipFill>
          <p:spPr>
            <a:xfrm>
              <a:off x="0" y="74357"/>
              <a:ext cx="2796924" cy="796458"/>
            </a:xfrm>
            <a:prstGeom prst="rect">
              <a:avLst/>
            </a:prstGeom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38CF8514-EECF-C046-9006-BFB60EF6A05B}"/>
                </a:ext>
              </a:extLst>
            </p:cNvPr>
            <p:cNvGrpSpPr/>
            <p:nvPr/>
          </p:nvGrpSpPr>
          <p:grpSpPr>
            <a:xfrm>
              <a:off x="0" y="5078858"/>
              <a:ext cx="12192000" cy="1816863"/>
              <a:chOff x="0" y="5078858"/>
              <a:chExt cx="12192000" cy="1816863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FA27C89C-023F-A445-8DAD-FCC08548D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15251" y="5078858"/>
                <a:ext cx="4476749" cy="1816863"/>
              </a:xfrm>
              <a:prstGeom prst="rect">
                <a:avLst/>
              </a:prstGeom>
            </p:spPr>
          </p:pic>
          <p:cxnSp>
            <p:nvCxnSpPr>
              <p:cNvPr id="10" name="Gerade Verbindung 9">
                <a:extLst>
                  <a:ext uri="{FF2B5EF4-FFF2-40B4-BE49-F238E27FC236}">
                    <a16:creationId xmlns:a16="http://schemas.microsoft.com/office/drawing/2014/main" id="{7B49068D-0C07-7746-893E-6944B06B9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787150"/>
                <a:ext cx="8399721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F38CFC93-239A-7A44-AB38-B7D6DF5F5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858000"/>
                <a:ext cx="7795647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3" name="Onlinemedien 12" descr="Zur Weltklimakonferenz in Glasgow">
            <a:hlinkClick r:id="" action="ppaction://media"/>
            <a:extLst>
              <a:ext uri="{FF2B5EF4-FFF2-40B4-BE49-F238E27FC236}">
                <a16:creationId xmlns:a16="http://schemas.microsoft.com/office/drawing/2014/main" id="{CBBDDCEC-C06B-7A47-BB5D-91F0BC138C1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705232" y="948216"/>
            <a:ext cx="8557069" cy="483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6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79771A7D-5AD9-7940-88A3-A98E027CFB16}"/>
              </a:ext>
            </a:extLst>
          </p:cNvPr>
          <p:cNvSpPr/>
          <p:nvPr/>
        </p:nvSpPr>
        <p:spPr>
          <a:xfrm>
            <a:off x="0" y="2570205"/>
            <a:ext cx="12192000" cy="2656703"/>
          </a:xfrm>
          <a:prstGeom prst="rect">
            <a:avLst/>
          </a:prstGeom>
          <a:solidFill>
            <a:srgbClr val="50DBB7"/>
          </a:solidFill>
          <a:ln>
            <a:solidFill>
              <a:srgbClr val="50DB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50DBB7"/>
              </a:solidFill>
            </a:endParaRP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79FBD7F0-D594-F849-A9E6-36424E7F6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8462" y="1292810"/>
            <a:ext cx="9144000" cy="1655762"/>
          </a:xfrm>
        </p:spPr>
        <p:txBody>
          <a:bodyPr>
            <a:normAutofit/>
          </a:bodyPr>
          <a:lstStyle/>
          <a:p>
            <a:r>
              <a:rPr lang="de-DE" sz="3600" b="1">
                <a:solidFill>
                  <a:srgbClr val="50DBB7"/>
                </a:solidFill>
                <a:latin typeface="Ubuntu" panose="020B0504030602030204" pitchFamily="34" charset="0"/>
              </a:rPr>
              <a:t>Rückblick (kommunale) Klimawette </a:t>
            </a:r>
            <a:r>
              <a:rPr lang="de-DE" sz="3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Auswertung Umfrage</a:t>
            </a:r>
            <a:endParaRPr lang="de-DE" sz="50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E0F242B-F5F5-D047-8522-E0225E028736}"/>
              </a:ext>
            </a:extLst>
          </p:cNvPr>
          <p:cNvGrpSpPr/>
          <p:nvPr/>
        </p:nvGrpSpPr>
        <p:grpSpPr>
          <a:xfrm>
            <a:off x="0" y="74357"/>
            <a:ext cx="12192000" cy="6821364"/>
            <a:chOff x="0" y="74357"/>
            <a:chExt cx="12192000" cy="682136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AFFF051-D82A-1A46-9ECF-FE8198FF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500" b="36342"/>
            <a:stretch/>
          </p:blipFill>
          <p:spPr>
            <a:xfrm>
              <a:off x="0" y="74357"/>
              <a:ext cx="2796924" cy="796458"/>
            </a:xfrm>
            <a:prstGeom prst="rect">
              <a:avLst/>
            </a:prstGeom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38CF8514-EECF-C046-9006-BFB60EF6A05B}"/>
                </a:ext>
              </a:extLst>
            </p:cNvPr>
            <p:cNvGrpSpPr/>
            <p:nvPr/>
          </p:nvGrpSpPr>
          <p:grpSpPr>
            <a:xfrm>
              <a:off x="0" y="5078858"/>
              <a:ext cx="12192000" cy="1816863"/>
              <a:chOff x="0" y="5078858"/>
              <a:chExt cx="12192000" cy="1816863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FA27C89C-023F-A445-8DAD-FCC08548D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5251" y="5078858"/>
                <a:ext cx="4476749" cy="1816863"/>
              </a:xfrm>
              <a:prstGeom prst="rect">
                <a:avLst/>
              </a:prstGeom>
            </p:spPr>
          </p:pic>
          <p:cxnSp>
            <p:nvCxnSpPr>
              <p:cNvPr id="10" name="Gerade Verbindung 9">
                <a:extLst>
                  <a:ext uri="{FF2B5EF4-FFF2-40B4-BE49-F238E27FC236}">
                    <a16:creationId xmlns:a16="http://schemas.microsoft.com/office/drawing/2014/main" id="{7B49068D-0C07-7746-893E-6944B06B9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787150"/>
                <a:ext cx="8399721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F38CFC93-239A-7A44-AB38-B7D6DF5F5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858000"/>
                <a:ext cx="7795647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3" name="Grafik 12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54B92603-033D-4E4E-A224-58806CB024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8" t="8926" r="30456" b="34944"/>
          <a:stretch/>
        </p:blipFill>
        <p:spPr>
          <a:xfrm rot="5400000">
            <a:off x="118257" y="2615191"/>
            <a:ext cx="2345408" cy="2581924"/>
          </a:xfrm>
          <a:prstGeom prst="rect">
            <a:avLst/>
          </a:prstGeom>
        </p:spPr>
      </p:pic>
      <p:pic>
        <p:nvPicPr>
          <p:cNvPr id="15" name="Grafik 14" descr="Ein Bild, das Gras, draußen, Himmel, Wasser enthält.&#10;&#10;Automatisch generierte Beschreibung">
            <a:extLst>
              <a:ext uri="{FF2B5EF4-FFF2-40B4-BE49-F238E27FC236}">
                <a16:creationId xmlns:a16="http://schemas.microsoft.com/office/drawing/2014/main" id="{F0B851E6-E03C-F945-A92E-123D9D5469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96" t="2299" r="13448" b="23832"/>
          <a:stretch/>
        </p:blipFill>
        <p:spPr>
          <a:xfrm>
            <a:off x="9656368" y="2725926"/>
            <a:ext cx="2546507" cy="2345260"/>
          </a:xfrm>
          <a:prstGeom prst="rect">
            <a:avLst/>
          </a:prstGeom>
        </p:spPr>
      </p:pic>
      <p:pic>
        <p:nvPicPr>
          <p:cNvPr id="17" name="Grafik 16" descr="Ein Bild, das Person, draußen, darstellend enthält.&#10;&#10;Automatisch generierte Beschreibung">
            <a:extLst>
              <a:ext uri="{FF2B5EF4-FFF2-40B4-BE49-F238E27FC236}">
                <a16:creationId xmlns:a16="http://schemas.microsoft.com/office/drawing/2014/main" id="{CF768462-1806-A343-8119-A52AE8E647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80" t="36946" r="10941" b="-131"/>
          <a:stretch/>
        </p:blipFill>
        <p:spPr>
          <a:xfrm>
            <a:off x="5040378" y="2736754"/>
            <a:ext cx="2111244" cy="2345260"/>
          </a:xfrm>
          <a:prstGeom prst="rect">
            <a:avLst/>
          </a:prstGeom>
        </p:spPr>
      </p:pic>
      <p:pic>
        <p:nvPicPr>
          <p:cNvPr id="19" name="Grafik 18" descr="Ein Bild, das Person, draußen, Straße enthält.&#10;&#10;Automatisch generierte Beschreibung">
            <a:extLst>
              <a:ext uri="{FF2B5EF4-FFF2-40B4-BE49-F238E27FC236}">
                <a16:creationId xmlns:a16="http://schemas.microsoft.com/office/drawing/2014/main" id="{A9A6C20E-5D87-3F4B-976E-A7AE96903E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5747" b="2616"/>
          <a:stretch/>
        </p:blipFill>
        <p:spPr>
          <a:xfrm>
            <a:off x="7208642" y="2736754"/>
            <a:ext cx="2390706" cy="2351579"/>
          </a:xfrm>
          <a:prstGeom prst="rect">
            <a:avLst/>
          </a:prstGeom>
        </p:spPr>
      </p:pic>
      <p:pic>
        <p:nvPicPr>
          <p:cNvPr id="22" name="Grafik 21" descr="Ein Bild, das draußen, gehen, Personen, Andachtsstätte enthält.&#10;&#10;Automatisch generierte Beschreibung">
            <a:extLst>
              <a:ext uri="{FF2B5EF4-FFF2-40B4-BE49-F238E27FC236}">
                <a16:creationId xmlns:a16="http://schemas.microsoft.com/office/drawing/2014/main" id="{9A52ACD6-AA7C-9849-A72D-2DAF80770A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663" t="33257" r="3723"/>
          <a:stretch/>
        </p:blipFill>
        <p:spPr>
          <a:xfrm>
            <a:off x="2665067" y="2727505"/>
            <a:ext cx="2291107" cy="234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56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E0F242B-F5F5-D047-8522-E0225E028736}"/>
              </a:ext>
            </a:extLst>
          </p:cNvPr>
          <p:cNvGrpSpPr/>
          <p:nvPr/>
        </p:nvGrpSpPr>
        <p:grpSpPr>
          <a:xfrm>
            <a:off x="0" y="74357"/>
            <a:ext cx="12192000" cy="6821364"/>
            <a:chOff x="0" y="74357"/>
            <a:chExt cx="12192000" cy="682136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AFFF051-D82A-1A46-9ECF-FE8198FF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500" b="36342"/>
            <a:stretch/>
          </p:blipFill>
          <p:spPr>
            <a:xfrm>
              <a:off x="0" y="74357"/>
              <a:ext cx="2796924" cy="796458"/>
            </a:xfrm>
            <a:prstGeom prst="rect">
              <a:avLst/>
            </a:prstGeom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38CF8514-EECF-C046-9006-BFB60EF6A05B}"/>
                </a:ext>
              </a:extLst>
            </p:cNvPr>
            <p:cNvGrpSpPr/>
            <p:nvPr/>
          </p:nvGrpSpPr>
          <p:grpSpPr>
            <a:xfrm>
              <a:off x="0" y="5078858"/>
              <a:ext cx="12192000" cy="1816863"/>
              <a:chOff x="0" y="5078858"/>
              <a:chExt cx="12192000" cy="1816863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FA27C89C-023F-A445-8DAD-FCC08548D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5251" y="5078858"/>
                <a:ext cx="4476749" cy="1816863"/>
              </a:xfrm>
              <a:prstGeom prst="rect">
                <a:avLst/>
              </a:prstGeom>
            </p:spPr>
          </p:pic>
          <p:cxnSp>
            <p:nvCxnSpPr>
              <p:cNvPr id="10" name="Gerade Verbindung 9">
                <a:extLst>
                  <a:ext uri="{FF2B5EF4-FFF2-40B4-BE49-F238E27FC236}">
                    <a16:creationId xmlns:a16="http://schemas.microsoft.com/office/drawing/2014/main" id="{7B49068D-0C07-7746-893E-6944B06B9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787150"/>
                <a:ext cx="8399721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F38CFC93-239A-7A44-AB38-B7D6DF5F5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858000"/>
                <a:ext cx="7795647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EFA620D1-85FD-FD4C-A99C-804A52D85D23}"/>
              </a:ext>
            </a:extLst>
          </p:cNvPr>
          <p:cNvSpPr txBox="1"/>
          <p:nvPr/>
        </p:nvSpPr>
        <p:spPr>
          <a:xfrm>
            <a:off x="305150" y="82247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i="0" u="none" strike="noStrike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buntu" panose="020B0504030602030204" pitchFamily="34" charset="0"/>
              </a:rPr>
              <a:t>Welche Stadt/ Kommune vertrittst Du?</a:t>
            </a:r>
            <a:endParaRPr lang="de-DE" b="1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</p:txBody>
      </p:sp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1D712775-A36F-0C47-8BD3-F78560A3B3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520731"/>
              </p:ext>
            </p:extLst>
          </p:nvPr>
        </p:nvGraphicFramePr>
        <p:xfrm>
          <a:off x="461184" y="1618928"/>
          <a:ext cx="3161061" cy="5757570"/>
        </p:xfrm>
        <a:graphic>
          <a:graphicData uri="http://schemas.openxmlformats.org/drawingml/2006/table">
            <a:tbl>
              <a:tblPr/>
              <a:tblGrid>
                <a:gridCol w="3161061">
                  <a:extLst>
                    <a:ext uri="{9D8B030D-6E8A-4147-A177-3AD203B41FA5}">
                      <a16:colId xmlns:a16="http://schemas.microsoft.com/office/drawing/2014/main" val="2831754757"/>
                    </a:ext>
                  </a:extLst>
                </a:gridCol>
              </a:tblGrid>
              <a:tr h="633694">
                <a:tc>
                  <a:txBody>
                    <a:bodyPr/>
                    <a:lstStyle/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Augsburg</a:t>
                      </a:r>
                    </a:p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Backnang</a:t>
                      </a:r>
                    </a:p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Bad Nauheim</a:t>
                      </a:r>
                    </a:p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Berlin</a:t>
                      </a:r>
                    </a:p>
                  </a:txBody>
                  <a:tcPr marL="22414" marR="22414" marT="14943" marB="14943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639048"/>
                  </a:ext>
                </a:extLst>
              </a:tr>
              <a:tr h="230077">
                <a:tc>
                  <a:txBody>
                    <a:bodyPr/>
                    <a:lstStyle/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Bötzingen</a:t>
                      </a:r>
                    </a:p>
                  </a:txBody>
                  <a:tcPr marL="22414" marR="22414" marT="14943" marB="14943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5198076"/>
                  </a:ext>
                </a:extLst>
              </a:tr>
              <a:tr h="230077">
                <a:tc>
                  <a:txBody>
                    <a:bodyPr/>
                    <a:lstStyle/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Dessau</a:t>
                      </a:r>
                    </a:p>
                  </a:txBody>
                  <a:tcPr marL="22414" marR="22414" marT="14943" marB="14943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7689513"/>
                  </a:ext>
                </a:extLst>
              </a:tr>
              <a:tr h="431886">
                <a:tc>
                  <a:txBody>
                    <a:bodyPr/>
                    <a:lstStyle/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Düren</a:t>
                      </a:r>
                    </a:p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Erfurt</a:t>
                      </a:r>
                    </a:p>
                  </a:txBody>
                  <a:tcPr marL="22414" marR="22414" marT="14943" marB="14943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6952250"/>
                  </a:ext>
                </a:extLst>
              </a:tr>
              <a:tr h="230077">
                <a:tc>
                  <a:txBody>
                    <a:bodyPr/>
                    <a:lstStyle/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Gilching</a:t>
                      </a:r>
                    </a:p>
                  </a:txBody>
                  <a:tcPr marL="22414" marR="22414" marT="14943" marB="14943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1111287"/>
                  </a:ext>
                </a:extLst>
              </a:tr>
              <a:tr h="431886">
                <a:tc>
                  <a:txBody>
                    <a:bodyPr/>
                    <a:lstStyle/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Konstanz</a:t>
                      </a:r>
                    </a:p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Köln</a:t>
                      </a:r>
                    </a:p>
                  </a:txBody>
                  <a:tcPr marL="22414" marR="22414" marT="14943" marB="14943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1550220"/>
                  </a:ext>
                </a:extLst>
              </a:tr>
              <a:tr h="1037312">
                <a:tc>
                  <a:txBody>
                    <a:bodyPr/>
                    <a:lstStyle/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Lahr</a:t>
                      </a:r>
                    </a:p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München</a:t>
                      </a:r>
                    </a:p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Ochsenhausen</a:t>
                      </a:r>
                    </a:p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Offenburg</a:t>
                      </a:r>
                    </a:p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Osnabrück</a:t>
                      </a:r>
                    </a:p>
                  </a:txBody>
                  <a:tcPr marL="22414" marR="22414" marT="14943" marB="14943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184044"/>
                  </a:ext>
                </a:extLst>
              </a:tr>
              <a:tr h="431886">
                <a:tc>
                  <a:txBody>
                    <a:bodyPr/>
                    <a:lstStyle/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endParaRPr lang="de-DE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22414" marR="22414" marT="14943" marB="14943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156304"/>
                  </a:ext>
                </a:extLst>
              </a:tr>
              <a:tr h="230077">
                <a:tc>
                  <a:txBody>
                    <a:bodyPr/>
                    <a:lstStyle/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endParaRPr lang="de-DE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22414" marR="22414" marT="14943" marB="14943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3787530"/>
                  </a:ext>
                </a:extLst>
              </a:tr>
              <a:tr h="230077">
                <a:tc>
                  <a:txBody>
                    <a:bodyPr/>
                    <a:lstStyle/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endParaRPr lang="de-DE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22414" marR="22414" marT="14943" marB="14943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2277801"/>
                  </a:ext>
                </a:extLst>
              </a:tr>
              <a:tr h="230077">
                <a:tc>
                  <a:txBody>
                    <a:bodyPr/>
                    <a:lstStyle/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endParaRPr lang="de-DE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22414" marR="22414" marT="14943" marB="14943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803531"/>
                  </a:ext>
                </a:extLst>
              </a:tr>
              <a:tr h="230077">
                <a:tc>
                  <a:txBody>
                    <a:bodyPr/>
                    <a:lstStyle/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endParaRPr lang="de-DE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22414" marR="22414" marT="14943" marB="14943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9988847"/>
                  </a:ext>
                </a:extLst>
              </a:tr>
              <a:tr h="230077">
                <a:tc>
                  <a:txBody>
                    <a:bodyPr/>
                    <a:lstStyle/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endParaRPr lang="de-DE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22414" marR="22414" marT="14943" marB="14943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1326491"/>
                  </a:ext>
                </a:extLst>
              </a:tr>
              <a:tr h="230077">
                <a:tc>
                  <a:txBody>
                    <a:bodyPr/>
                    <a:lstStyle/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endParaRPr lang="de-DE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22414" marR="22414" marT="14943" marB="14943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7451394"/>
                  </a:ext>
                </a:extLst>
              </a:tr>
              <a:tr h="230077">
                <a:tc>
                  <a:txBody>
                    <a:bodyPr/>
                    <a:lstStyle/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endParaRPr lang="de-DE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22414" marR="22414" marT="14943" marB="14943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3597196"/>
                  </a:ext>
                </a:extLst>
              </a:tr>
            </a:tbl>
          </a:graphicData>
        </a:graphic>
      </p:graphicFrame>
      <p:sp>
        <p:nvSpPr>
          <p:cNvPr id="25" name="Textfeld 24">
            <a:extLst>
              <a:ext uri="{FF2B5EF4-FFF2-40B4-BE49-F238E27FC236}">
                <a16:creationId xmlns:a16="http://schemas.microsoft.com/office/drawing/2014/main" id="{E671769E-B660-DB4E-9077-B1CD2C72B95F}"/>
              </a:ext>
            </a:extLst>
          </p:cNvPr>
          <p:cNvSpPr txBox="1"/>
          <p:nvPr/>
        </p:nvSpPr>
        <p:spPr>
          <a:xfrm>
            <a:off x="9485287" y="224826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454AC7C-3368-C843-BDCE-3FA1150C67D0}"/>
              </a:ext>
            </a:extLst>
          </p:cNvPr>
          <p:cNvSpPr txBox="1"/>
          <p:nvPr/>
        </p:nvSpPr>
        <p:spPr>
          <a:xfrm>
            <a:off x="9083478" y="100713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E86B0626-8228-4D4B-BCD4-7E2F1AD2EF54}"/>
              </a:ext>
            </a:extLst>
          </p:cNvPr>
          <p:cNvSpPr txBox="1"/>
          <p:nvPr/>
        </p:nvSpPr>
        <p:spPr>
          <a:xfrm>
            <a:off x="5634816" y="36960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i="0" u="none" strike="noStrike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buntu" panose="020B0504030602030204" pitchFamily="34" charset="0"/>
              </a:rPr>
              <a:t>Du bist:</a:t>
            </a:r>
            <a:endParaRPr lang="de-DE" b="1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84848CA-D068-9C49-B6C0-F6E488B43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163" y="4106153"/>
            <a:ext cx="3161060" cy="1953821"/>
          </a:xfrm>
          <a:prstGeom prst="rect">
            <a:avLst/>
          </a:prstGeom>
        </p:spPr>
      </p:pic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4246D05B-7A39-F144-9A52-B9F97F275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132191"/>
              </p:ext>
            </p:extLst>
          </p:nvPr>
        </p:nvGraphicFramePr>
        <p:xfrm>
          <a:off x="2587102" y="1602918"/>
          <a:ext cx="3161061" cy="2159328"/>
        </p:xfrm>
        <a:graphic>
          <a:graphicData uri="http://schemas.openxmlformats.org/drawingml/2006/table">
            <a:tbl>
              <a:tblPr/>
              <a:tblGrid>
                <a:gridCol w="3161061">
                  <a:extLst>
                    <a:ext uri="{9D8B030D-6E8A-4147-A177-3AD203B41FA5}">
                      <a16:colId xmlns:a16="http://schemas.microsoft.com/office/drawing/2014/main" val="1882135596"/>
                    </a:ext>
                  </a:extLst>
                </a:gridCol>
              </a:tblGrid>
              <a:tr h="431886">
                <a:tc>
                  <a:txBody>
                    <a:bodyPr/>
                    <a:lstStyle/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Pforzheim</a:t>
                      </a:r>
                    </a:p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Renningen</a:t>
                      </a:r>
                      <a:endParaRPr lang="de-DE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22414" marR="22414" marT="14943" marB="14943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0187473"/>
                  </a:ext>
                </a:extLst>
              </a:tr>
              <a:tr h="230077">
                <a:tc>
                  <a:txBody>
                    <a:bodyPr/>
                    <a:lstStyle/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Schweinfurt </a:t>
                      </a:r>
                    </a:p>
                  </a:txBody>
                  <a:tcPr marL="22414" marR="22414" marT="14943" marB="14943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9341722"/>
                  </a:ext>
                </a:extLst>
              </a:tr>
              <a:tr h="230077">
                <a:tc>
                  <a:txBody>
                    <a:bodyPr/>
                    <a:lstStyle/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Stuttgart</a:t>
                      </a:r>
                    </a:p>
                  </a:txBody>
                  <a:tcPr marL="22414" marR="22414" marT="14943" marB="14943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3989860"/>
                  </a:ext>
                </a:extLst>
              </a:tr>
              <a:tr h="230077">
                <a:tc>
                  <a:txBody>
                    <a:bodyPr/>
                    <a:lstStyle/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Verden</a:t>
                      </a:r>
                    </a:p>
                  </a:txBody>
                  <a:tcPr marL="22414" marR="22414" marT="14943" marB="14943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05303369"/>
                  </a:ext>
                </a:extLst>
              </a:tr>
              <a:tr h="230077">
                <a:tc>
                  <a:txBody>
                    <a:bodyPr/>
                    <a:lstStyle/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Wangen im Allgäu</a:t>
                      </a:r>
                    </a:p>
                  </a:txBody>
                  <a:tcPr marL="22414" marR="22414" marT="14943" marB="14943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4461980"/>
                  </a:ext>
                </a:extLst>
              </a:tr>
              <a:tr h="230077">
                <a:tc>
                  <a:txBody>
                    <a:bodyPr/>
                    <a:lstStyle/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Weimar</a:t>
                      </a:r>
                    </a:p>
                  </a:txBody>
                  <a:tcPr marL="22414" marR="22414" marT="14943" marB="14943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2701430"/>
                  </a:ext>
                </a:extLst>
              </a:tr>
              <a:tr h="230077">
                <a:tc>
                  <a:txBody>
                    <a:bodyPr/>
                    <a:lstStyle/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Witzenhausen</a:t>
                      </a:r>
                      <a:endParaRPr lang="de-DE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22414" marR="22414" marT="14943" marB="14943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1603652"/>
                  </a:ext>
                </a:extLst>
              </a:tr>
              <a:tr h="230077">
                <a:tc>
                  <a:txBody>
                    <a:bodyPr/>
                    <a:lstStyle/>
                    <a:p>
                      <a:pPr marL="285750" indent="-285750" rtl="0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Ubuntu" panose="020B0504030602030204" pitchFamily="34" charset="0"/>
                        </a:rPr>
                        <a:t>Zeitz </a:t>
                      </a:r>
                    </a:p>
                  </a:txBody>
                  <a:tcPr marL="22414" marR="22414" marT="14943" marB="14943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1165202"/>
                  </a:ext>
                </a:extLst>
              </a:tr>
            </a:tbl>
          </a:graphicData>
        </a:graphic>
      </p:graphicFrame>
      <p:pic>
        <p:nvPicPr>
          <p:cNvPr id="13" name="Grafik 12">
            <a:extLst>
              <a:ext uri="{FF2B5EF4-FFF2-40B4-BE49-F238E27FC236}">
                <a16:creationId xmlns:a16="http://schemas.microsoft.com/office/drawing/2014/main" id="{764B846F-5A23-424F-ADD2-4B8827714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263" y="835755"/>
            <a:ext cx="2796923" cy="279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8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E0F242B-F5F5-D047-8522-E0225E028736}"/>
              </a:ext>
            </a:extLst>
          </p:cNvPr>
          <p:cNvGrpSpPr/>
          <p:nvPr/>
        </p:nvGrpSpPr>
        <p:grpSpPr>
          <a:xfrm>
            <a:off x="0" y="74357"/>
            <a:ext cx="12192000" cy="6821364"/>
            <a:chOff x="0" y="74357"/>
            <a:chExt cx="12192000" cy="682136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AFFF051-D82A-1A46-9ECF-FE8198FF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500" b="36342"/>
            <a:stretch/>
          </p:blipFill>
          <p:spPr>
            <a:xfrm>
              <a:off x="0" y="74357"/>
              <a:ext cx="2796924" cy="796458"/>
            </a:xfrm>
            <a:prstGeom prst="rect">
              <a:avLst/>
            </a:prstGeom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38CF8514-EECF-C046-9006-BFB60EF6A05B}"/>
                </a:ext>
              </a:extLst>
            </p:cNvPr>
            <p:cNvGrpSpPr/>
            <p:nvPr/>
          </p:nvGrpSpPr>
          <p:grpSpPr>
            <a:xfrm>
              <a:off x="0" y="5078858"/>
              <a:ext cx="12192000" cy="1816863"/>
              <a:chOff x="0" y="5078858"/>
              <a:chExt cx="12192000" cy="1816863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FA27C89C-023F-A445-8DAD-FCC08548D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5251" y="5078858"/>
                <a:ext cx="4476749" cy="1816863"/>
              </a:xfrm>
              <a:prstGeom prst="rect">
                <a:avLst/>
              </a:prstGeom>
            </p:spPr>
          </p:pic>
          <p:cxnSp>
            <p:nvCxnSpPr>
              <p:cNvPr id="10" name="Gerade Verbindung 9">
                <a:extLst>
                  <a:ext uri="{FF2B5EF4-FFF2-40B4-BE49-F238E27FC236}">
                    <a16:creationId xmlns:a16="http://schemas.microsoft.com/office/drawing/2014/main" id="{7B49068D-0C07-7746-893E-6944B06B9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787150"/>
                <a:ext cx="8399721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F38CFC93-239A-7A44-AB38-B7D6DF5F5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858000"/>
                <a:ext cx="7795647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EFA620D1-85FD-FD4C-A99C-804A52D85D23}"/>
              </a:ext>
            </a:extLst>
          </p:cNvPr>
          <p:cNvSpPr txBox="1"/>
          <p:nvPr/>
        </p:nvSpPr>
        <p:spPr>
          <a:xfrm>
            <a:off x="907280" y="88269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i="0" u="none" strike="noStrike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buntu" panose="020B0504030602030204" pitchFamily="34" charset="0"/>
              </a:rPr>
              <a:t>Wie </a:t>
            </a:r>
            <a:r>
              <a:rPr lang="de-DE" i="0" u="none" strike="noStrike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buntu" panose="020B0504030602030204" pitchFamily="34" charset="0"/>
              </a:rPr>
              <a:t>fandest</a:t>
            </a:r>
            <a:r>
              <a:rPr lang="de-DE" i="0" u="none" strike="noStrike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buntu" panose="020B0504030602030204" pitchFamily="34" charset="0"/>
              </a:rPr>
              <a:t> Du die </a:t>
            </a:r>
            <a:r>
              <a:rPr lang="de-DE" b="1" i="0" u="none" strike="noStrike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buntu" panose="020B0504030602030204" pitchFamily="34" charset="0"/>
              </a:rPr>
              <a:t>bundesweite</a:t>
            </a:r>
            <a:r>
              <a:rPr lang="de-DE" i="0" u="none" strike="noStrike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buntu" panose="020B0504030602030204" pitchFamily="34" charset="0"/>
              </a:rPr>
              <a:t> Klimawette? </a:t>
            </a:r>
            <a:r>
              <a:rPr lang="de-DE" err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Ø</a:t>
            </a:r>
            <a:r>
              <a:rPr lang="de-DE"/>
              <a:t> 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2,13*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671769E-B660-DB4E-9077-B1CD2C72B95F}"/>
              </a:ext>
            </a:extLst>
          </p:cNvPr>
          <p:cNvSpPr txBox="1"/>
          <p:nvPr/>
        </p:nvSpPr>
        <p:spPr>
          <a:xfrm>
            <a:off x="9485287" y="224826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454AC7C-3368-C843-BDCE-3FA1150C67D0}"/>
              </a:ext>
            </a:extLst>
          </p:cNvPr>
          <p:cNvSpPr txBox="1"/>
          <p:nvPr/>
        </p:nvSpPr>
        <p:spPr>
          <a:xfrm>
            <a:off x="9083478" y="100713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4408026-201B-AD4F-90BD-92CE9D92B85B}"/>
              </a:ext>
            </a:extLst>
          </p:cNvPr>
          <p:cNvGrpSpPr/>
          <p:nvPr/>
        </p:nvGrpSpPr>
        <p:grpSpPr>
          <a:xfrm>
            <a:off x="907280" y="1446402"/>
            <a:ext cx="5876318" cy="2031026"/>
            <a:chOff x="315310" y="2248266"/>
            <a:chExt cx="7350804" cy="2573758"/>
          </a:xfrm>
        </p:grpSpPr>
        <p:pic>
          <p:nvPicPr>
            <p:cNvPr id="2050" name="Picture 2" descr="Google Formulare-Antwortdiagramm. Titel der Frage: Wie fandest Du die 𝗯𝘂𝗻𝗱𝗲𝘀𝘄𝗲𝗶𝘁𝗲 𝗞𝗹𝗶𝗺𝗮𝘄𝗲𝘁𝘁𝗲?. Anzahl der Antworten: 17 Antworten.">
              <a:extLst>
                <a:ext uri="{FF2B5EF4-FFF2-40B4-BE49-F238E27FC236}">
                  <a16:creationId xmlns:a16="http://schemas.microsoft.com/office/drawing/2014/main" id="{5CD95D33-F535-C848-B73E-0A95E8EF99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6" t="18893" b="9022"/>
            <a:stretch/>
          </p:blipFill>
          <p:spPr bwMode="auto">
            <a:xfrm>
              <a:off x="315310" y="2248266"/>
              <a:ext cx="7350804" cy="2573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Gerade Verbindung 2">
              <a:extLst>
                <a:ext uri="{FF2B5EF4-FFF2-40B4-BE49-F238E27FC236}">
                  <a16:creationId xmlns:a16="http://schemas.microsoft.com/office/drawing/2014/main" id="{7C64FE74-1365-2B4F-A045-2F7D1234289B}"/>
                </a:ext>
              </a:extLst>
            </p:cNvPr>
            <p:cNvCxnSpPr>
              <a:cxnSpLocks/>
            </p:cNvCxnSpPr>
            <p:nvPr/>
          </p:nvCxnSpPr>
          <p:spPr>
            <a:xfrm>
              <a:off x="3024644" y="2546263"/>
              <a:ext cx="0" cy="1814722"/>
            </a:xfrm>
            <a:prstGeom prst="line">
              <a:avLst/>
            </a:prstGeom>
            <a:ln w="762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feld 31">
            <a:extLst>
              <a:ext uri="{FF2B5EF4-FFF2-40B4-BE49-F238E27FC236}">
                <a16:creationId xmlns:a16="http://schemas.microsoft.com/office/drawing/2014/main" id="{4E9F2CD5-20AD-4142-B2ED-74DACEF5A9B9}"/>
              </a:ext>
            </a:extLst>
          </p:cNvPr>
          <p:cNvSpPr txBox="1"/>
          <p:nvPr/>
        </p:nvSpPr>
        <p:spPr>
          <a:xfrm>
            <a:off x="907280" y="3589892"/>
            <a:ext cx="68883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Wie verständlich findest Du das Konzept der 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bundesweiten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 Klimawette? </a:t>
            </a:r>
            <a:r>
              <a:rPr lang="de-DE" err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Ø</a:t>
            </a:r>
            <a:r>
              <a:rPr lang="de-DE"/>
              <a:t> 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2,65*</a:t>
            </a:r>
          </a:p>
          <a:p>
            <a:endParaRPr lang="de-DE" b="1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  <a:p>
            <a:endParaRPr lang="de-DE" b="1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</p:txBody>
      </p:sp>
      <p:pic>
        <p:nvPicPr>
          <p:cNvPr id="2052" name="Picture 4" descr="Google Formulare-Antwortdiagramm. Titel der Frage: Wie verständlich findest Du das Konzept der 𝐛𝐮𝐧𝐝𝐞𝐬𝐰𝐞𝐢𝐭𝐞𝐧 𝐊𝐥𝐢𝐦𝐚𝐰𝐞𝐭𝐭𝐞?. Anzahl der Antworten: 18 Antworten.">
            <a:extLst>
              <a:ext uri="{FF2B5EF4-FFF2-40B4-BE49-F238E27FC236}">
                <a16:creationId xmlns:a16="http://schemas.microsoft.com/office/drawing/2014/main" id="{B9102CC7-2222-B148-8B1A-A49C280DB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0" b="10202"/>
          <a:stretch/>
        </p:blipFill>
        <p:spPr bwMode="auto">
          <a:xfrm>
            <a:off x="687598" y="4418117"/>
            <a:ext cx="6096000" cy="192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EC92FC7D-35BC-AA49-A3A1-D7D94BAE08B1}"/>
              </a:ext>
            </a:extLst>
          </p:cNvPr>
          <p:cNvCxnSpPr>
            <a:cxnSpLocks/>
          </p:cNvCxnSpPr>
          <p:nvPr/>
        </p:nvCxnSpPr>
        <p:spPr>
          <a:xfrm>
            <a:off x="3639948" y="4512920"/>
            <a:ext cx="0" cy="1496068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EA9DAAC1-AAE8-844F-82BE-4E2C23895751}"/>
              </a:ext>
            </a:extLst>
          </p:cNvPr>
          <p:cNvSpPr txBox="1"/>
          <p:nvPr/>
        </p:nvSpPr>
        <p:spPr>
          <a:xfrm>
            <a:off x="1065663" y="6447748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i="0" u="none" strike="noStrike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buntu" panose="020B0504030602030204" pitchFamily="34" charset="0"/>
              </a:rPr>
              <a:t>*1 = sehr gut; 5 = nicht gut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E4BC820-6542-644F-A34D-8CF1E461B931}"/>
              </a:ext>
            </a:extLst>
          </p:cNvPr>
          <p:cNvSpPr/>
          <p:nvPr/>
        </p:nvSpPr>
        <p:spPr>
          <a:xfrm>
            <a:off x="1608208" y="2185646"/>
            <a:ext cx="632635" cy="927963"/>
          </a:xfrm>
          <a:prstGeom prst="rect">
            <a:avLst/>
          </a:prstGeom>
          <a:solidFill>
            <a:srgbClr val="B35550"/>
          </a:solidFill>
          <a:ln>
            <a:solidFill>
              <a:srgbClr val="B35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699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E0F242B-F5F5-D047-8522-E0225E028736}"/>
              </a:ext>
            </a:extLst>
          </p:cNvPr>
          <p:cNvGrpSpPr/>
          <p:nvPr/>
        </p:nvGrpSpPr>
        <p:grpSpPr>
          <a:xfrm>
            <a:off x="0" y="54244"/>
            <a:ext cx="12192000" cy="6821364"/>
            <a:chOff x="0" y="74357"/>
            <a:chExt cx="12192000" cy="682136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AFFF051-D82A-1A46-9ECF-FE8198FF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500" b="36342"/>
            <a:stretch/>
          </p:blipFill>
          <p:spPr>
            <a:xfrm>
              <a:off x="0" y="74357"/>
              <a:ext cx="2796924" cy="796458"/>
            </a:xfrm>
            <a:prstGeom prst="rect">
              <a:avLst/>
            </a:prstGeom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38CF8514-EECF-C046-9006-BFB60EF6A05B}"/>
                </a:ext>
              </a:extLst>
            </p:cNvPr>
            <p:cNvGrpSpPr/>
            <p:nvPr/>
          </p:nvGrpSpPr>
          <p:grpSpPr>
            <a:xfrm>
              <a:off x="0" y="5078858"/>
              <a:ext cx="12192000" cy="1816863"/>
              <a:chOff x="0" y="5078858"/>
              <a:chExt cx="12192000" cy="1816863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FA27C89C-023F-A445-8DAD-FCC08548D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15251" y="5078858"/>
                <a:ext cx="4476749" cy="1816863"/>
              </a:xfrm>
              <a:prstGeom prst="rect">
                <a:avLst/>
              </a:prstGeom>
            </p:spPr>
          </p:pic>
          <p:cxnSp>
            <p:nvCxnSpPr>
              <p:cNvPr id="10" name="Gerade Verbindung 9">
                <a:extLst>
                  <a:ext uri="{FF2B5EF4-FFF2-40B4-BE49-F238E27FC236}">
                    <a16:creationId xmlns:a16="http://schemas.microsoft.com/office/drawing/2014/main" id="{7B49068D-0C07-7746-893E-6944B06B9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787150"/>
                <a:ext cx="8399721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F38CFC93-239A-7A44-AB38-B7D6DF5F5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858000"/>
                <a:ext cx="7795647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EFA620D1-85FD-FD4C-A99C-804A52D85D23}"/>
              </a:ext>
            </a:extLst>
          </p:cNvPr>
          <p:cNvSpPr txBox="1"/>
          <p:nvPr/>
        </p:nvSpPr>
        <p:spPr>
          <a:xfrm>
            <a:off x="383023" y="1007136"/>
            <a:ext cx="10527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Falls eher 'schwer verständlich', was hätte Dir beim besseren Verständnis geholfen?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671769E-B660-DB4E-9077-B1CD2C72B95F}"/>
              </a:ext>
            </a:extLst>
          </p:cNvPr>
          <p:cNvSpPr txBox="1"/>
          <p:nvPr/>
        </p:nvSpPr>
        <p:spPr>
          <a:xfrm>
            <a:off x="9485287" y="224826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643A5EB-4A5C-3F40-BF54-C18BB843F9A7}"/>
              </a:ext>
            </a:extLst>
          </p:cNvPr>
          <p:cNvSpPr txBox="1"/>
          <p:nvPr/>
        </p:nvSpPr>
        <p:spPr>
          <a:xfrm>
            <a:off x="338177" y="1550509"/>
            <a:ext cx="10076684" cy="6320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Weniger dafür klar kommunizierte Angebote/ </a:t>
            </a:r>
            <a:r>
              <a:rPr lang="de-DE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Challenges</a:t>
            </a:r>
            <a:endParaRPr lang="de-DE" sz="16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Verständlichere Kommunikation über Klimawette in Presse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z.B. eine Fokussierung auf den </a:t>
            </a:r>
            <a:r>
              <a:rPr lang="de-DE" sz="1400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CO</a:t>
            </a:r>
            <a:r>
              <a:rPr lang="de-DE" sz="1400" b="1" baseline="-250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2</a:t>
            </a:r>
            <a:r>
              <a:rPr lang="de-DE" sz="1400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-Avatar</a:t>
            </a:r>
            <a:r>
              <a:rPr lang="de-DE" sz="14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 als niederschwelliger Einstieg in Klimaschutzmaßnahmen (Spenden schrecken ab)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Eine leicht verständliche Sprache und keine abstrakten Worte wie „</a:t>
            </a:r>
            <a:r>
              <a:rPr lang="de-DE" sz="1600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Avatar</a:t>
            </a: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“, „Jackpot der Klimawette“, „Wettpaten“, „CO</a:t>
            </a:r>
            <a:r>
              <a:rPr lang="de-DE" sz="1600" baseline="-250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2</a:t>
            </a: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-Städteliga“ o.ä. für Menschen ohne Vorkenntnisse im Sachen Klimaschutz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Intuitivere Gestaltung der Homepage (Übersicht der Akteur*innen auf der Startseite)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Bürger*innen (</a:t>
            </a:r>
            <a:r>
              <a:rPr lang="de-DE" sz="1400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CO</a:t>
            </a:r>
            <a:r>
              <a:rPr lang="de-DE" sz="1400" b="1" baseline="-250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2</a:t>
            </a:r>
            <a:r>
              <a:rPr lang="de-DE" sz="1400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-Avatar</a:t>
            </a:r>
            <a:r>
              <a:rPr lang="de-DE" sz="14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, Spenden an die Klimaschutzprojekte, CO</a:t>
            </a:r>
            <a:r>
              <a:rPr lang="de-DE" sz="1400" baseline="-250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2</a:t>
            </a:r>
            <a:r>
              <a:rPr lang="de-DE" sz="14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-Battle), Unternehmen und Organisationen (Jackpot, Wettpatenschaft), Kommunen (Kommunale Klimawette, die Sommertour, Tipps für den </a:t>
            </a:r>
          </a:p>
          <a:p>
            <a:pPr lvl="1">
              <a:lnSpc>
                <a:spcPct val="150000"/>
              </a:lnSpc>
            </a:pPr>
            <a:r>
              <a:rPr lang="de-DE" sz="14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        Kickoff der Aktion)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CO</a:t>
            </a:r>
            <a:r>
              <a:rPr lang="de-DE" sz="1600" b="1" baseline="-250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2</a:t>
            </a:r>
            <a:r>
              <a:rPr lang="de-DE" sz="1600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-Avatar</a:t>
            </a: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: auf Landingpage einbinden und die Tabellen leichter verständlich erklären (Internetauftritt simplifizieren)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i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„viele Bürger*innen scheuten den Aufwand sich anzumelden, eine E-Mail-Adresse zu hinterlegen und dann auch noch Rückmeldung zu geben“</a:t>
            </a:r>
            <a:endParaRPr lang="de-DE" sz="14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6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6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6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6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21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E0F242B-F5F5-D047-8522-E0225E028736}"/>
              </a:ext>
            </a:extLst>
          </p:cNvPr>
          <p:cNvGrpSpPr/>
          <p:nvPr/>
        </p:nvGrpSpPr>
        <p:grpSpPr>
          <a:xfrm>
            <a:off x="0" y="74357"/>
            <a:ext cx="12192000" cy="6821364"/>
            <a:chOff x="0" y="74357"/>
            <a:chExt cx="12192000" cy="682136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AFFF051-D82A-1A46-9ECF-FE8198FF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500" b="36342"/>
            <a:stretch/>
          </p:blipFill>
          <p:spPr>
            <a:xfrm>
              <a:off x="0" y="74357"/>
              <a:ext cx="2796924" cy="796458"/>
            </a:xfrm>
            <a:prstGeom prst="rect">
              <a:avLst/>
            </a:prstGeom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38CF8514-EECF-C046-9006-BFB60EF6A05B}"/>
                </a:ext>
              </a:extLst>
            </p:cNvPr>
            <p:cNvGrpSpPr/>
            <p:nvPr/>
          </p:nvGrpSpPr>
          <p:grpSpPr>
            <a:xfrm>
              <a:off x="0" y="5078858"/>
              <a:ext cx="12192000" cy="1816863"/>
              <a:chOff x="0" y="5078858"/>
              <a:chExt cx="12192000" cy="1816863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FA27C89C-023F-A445-8DAD-FCC08548D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5251" y="5078858"/>
                <a:ext cx="4476749" cy="1816863"/>
              </a:xfrm>
              <a:prstGeom prst="rect">
                <a:avLst/>
              </a:prstGeom>
            </p:spPr>
          </p:pic>
          <p:cxnSp>
            <p:nvCxnSpPr>
              <p:cNvPr id="10" name="Gerade Verbindung 9">
                <a:extLst>
                  <a:ext uri="{FF2B5EF4-FFF2-40B4-BE49-F238E27FC236}">
                    <a16:creationId xmlns:a16="http://schemas.microsoft.com/office/drawing/2014/main" id="{7B49068D-0C07-7746-893E-6944B06B9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787150"/>
                <a:ext cx="8399721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F38CFC93-239A-7A44-AB38-B7D6DF5F5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858000"/>
                <a:ext cx="7795647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E671769E-B660-DB4E-9077-B1CD2C72B95F}"/>
              </a:ext>
            </a:extLst>
          </p:cNvPr>
          <p:cNvSpPr txBox="1"/>
          <p:nvPr/>
        </p:nvSpPr>
        <p:spPr>
          <a:xfrm>
            <a:off x="9485287" y="224826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454AC7C-3368-C843-BDCE-3FA1150C67D0}"/>
              </a:ext>
            </a:extLst>
          </p:cNvPr>
          <p:cNvSpPr txBox="1"/>
          <p:nvPr/>
        </p:nvSpPr>
        <p:spPr>
          <a:xfrm>
            <a:off x="9083478" y="100713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1D15C67-6321-2247-8043-89B21BC2C67D}"/>
              </a:ext>
            </a:extLst>
          </p:cNvPr>
          <p:cNvSpPr txBox="1"/>
          <p:nvPr/>
        </p:nvSpPr>
        <p:spPr>
          <a:xfrm>
            <a:off x="285374" y="1024788"/>
            <a:ext cx="9321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Hast Du an dem Infoabend zur kommunalen Klimawette teilgenommen? (21.04.21)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2F17A0D-69A0-9A4F-B36F-C8C3124A8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446" y="1779142"/>
            <a:ext cx="7859032" cy="363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4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E0F242B-F5F5-D047-8522-E0225E028736}"/>
              </a:ext>
            </a:extLst>
          </p:cNvPr>
          <p:cNvGrpSpPr/>
          <p:nvPr/>
        </p:nvGrpSpPr>
        <p:grpSpPr>
          <a:xfrm>
            <a:off x="0" y="74357"/>
            <a:ext cx="12192000" cy="6821364"/>
            <a:chOff x="0" y="74357"/>
            <a:chExt cx="12192000" cy="682136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AFFF051-D82A-1A46-9ECF-FE8198FF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500" b="36342"/>
            <a:stretch/>
          </p:blipFill>
          <p:spPr>
            <a:xfrm>
              <a:off x="0" y="74357"/>
              <a:ext cx="2796924" cy="796458"/>
            </a:xfrm>
            <a:prstGeom prst="rect">
              <a:avLst/>
            </a:prstGeom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38CF8514-EECF-C046-9006-BFB60EF6A05B}"/>
                </a:ext>
              </a:extLst>
            </p:cNvPr>
            <p:cNvGrpSpPr/>
            <p:nvPr/>
          </p:nvGrpSpPr>
          <p:grpSpPr>
            <a:xfrm>
              <a:off x="0" y="5078858"/>
              <a:ext cx="12192000" cy="1816863"/>
              <a:chOff x="0" y="5078858"/>
              <a:chExt cx="12192000" cy="1816863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FA27C89C-023F-A445-8DAD-FCC08548D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5251" y="5078858"/>
                <a:ext cx="4476749" cy="1816863"/>
              </a:xfrm>
              <a:prstGeom prst="rect">
                <a:avLst/>
              </a:prstGeom>
            </p:spPr>
          </p:pic>
          <p:cxnSp>
            <p:nvCxnSpPr>
              <p:cNvPr id="10" name="Gerade Verbindung 9">
                <a:extLst>
                  <a:ext uri="{FF2B5EF4-FFF2-40B4-BE49-F238E27FC236}">
                    <a16:creationId xmlns:a16="http://schemas.microsoft.com/office/drawing/2014/main" id="{7B49068D-0C07-7746-893E-6944B06B9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787150"/>
                <a:ext cx="8399721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F38CFC93-239A-7A44-AB38-B7D6DF5F5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858000"/>
                <a:ext cx="7795647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EFA620D1-85FD-FD4C-A99C-804A52D85D23}"/>
              </a:ext>
            </a:extLst>
          </p:cNvPr>
          <p:cNvSpPr txBox="1"/>
          <p:nvPr/>
        </p:nvSpPr>
        <p:spPr>
          <a:xfrm>
            <a:off x="2796923" y="471836"/>
            <a:ext cx="66931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Wie </a:t>
            </a:r>
            <a:r>
              <a:rPr lang="de-DE" err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fandest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 Du die Idee der 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kommunalen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 Klimawette? </a:t>
            </a:r>
            <a:r>
              <a:rPr lang="de-DE" err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Ø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 1,54*</a:t>
            </a:r>
          </a:p>
          <a:p>
            <a:r>
              <a:rPr lang="de-DE" sz="14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(1,5 % der Bevölkerung sparen jeweils 1 Tonne CO</a:t>
            </a:r>
            <a:r>
              <a:rPr lang="de-DE" sz="1400" baseline="-250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2</a:t>
            </a:r>
            <a:r>
              <a:rPr lang="de-DE" sz="14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 ein)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671769E-B660-DB4E-9077-B1CD2C72B95F}"/>
              </a:ext>
            </a:extLst>
          </p:cNvPr>
          <p:cNvSpPr txBox="1"/>
          <p:nvPr/>
        </p:nvSpPr>
        <p:spPr>
          <a:xfrm>
            <a:off x="9485287" y="224826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454AC7C-3368-C843-BDCE-3FA1150C67D0}"/>
              </a:ext>
            </a:extLst>
          </p:cNvPr>
          <p:cNvSpPr txBox="1"/>
          <p:nvPr/>
        </p:nvSpPr>
        <p:spPr>
          <a:xfrm>
            <a:off x="9083478" y="100713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E9F2CD5-20AD-4142-B2ED-74DACEF5A9B9}"/>
              </a:ext>
            </a:extLst>
          </p:cNvPr>
          <p:cNvSpPr txBox="1"/>
          <p:nvPr/>
        </p:nvSpPr>
        <p:spPr>
          <a:xfrm>
            <a:off x="2796924" y="3347851"/>
            <a:ext cx="68883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Wie verständlich </a:t>
            </a:r>
            <a:r>
              <a:rPr lang="de-DE" err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fandest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 du das Konzept der 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kommunalen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 Klimawette? </a:t>
            </a:r>
            <a:r>
              <a:rPr lang="de-DE" err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Ø</a:t>
            </a: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 2,42*</a:t>
            </a:r>
          </a:p>
          <a:p>
            <a:endParaRPr lang="de-DE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</p:txBody>
      </p:sp>
      <p:pic>
        <p:nvPicPr>
          <p:cNvPr id="2052" name="Picture 4" descr="Google Formulare-Antwortdiagramm. Titel der Frage: Wie verständlich findest Du das Konzept der 𝐛𝐮𝐧𝐝𝐞𝐬𝐰𝐞𝐢𝐭𝐞𝐧 𝐊𝐥𝐢𝐦𝐚𝐰𝐞𝐭𝐭𝐞?. Anzahl der Antworten: 18 Antworten.">
            <a:extLst>
              <a:ext uri="{FF2B5EF4-FFF2-40B4-BE49-F238E27FC236}">
                <a16:creationId xmlns:a16="http://schemas.microsoft.com/office/drawing/2014/main" id="{B9102CC7-2222-B148-8B1A-A49C280DB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0" b="10202"/>
          <a:stretch/>
        </p:blipFill>
        <p:spPr bwMode="auto">
          <a:xfrm>
            <a:off x="2577242" y="4330384"/>
            <a:ext cx="6096000" cy="192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EC92FC7D-35BC-AA49-A3A1-D7D94BAE08B1}"/>
              </a:ext>
            </a:extLst>
          </p:cNvPr>
          <p:cNvCxnSpPr>
            <a:cxnSpLocks/>
          </p:cNvCxnSpPr>
          <p:nvPr/>
        </p:nvCxnSpPr>
        <p:spPr>
          <a:xfrm>
            <a:off x="5266319" y="4433644"/>
            <a:ext cx="0" cy="1496068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EA9DAAC1-AAE8-844F-82BE-4E2C23895751}"/>
              </a:ext>
            </a:extLst>
          </p:cNvPr>
          <p:cNvSpPr txBox="1"/>
          <p:nvPr/>
        </p:nvSpPr>
        <p:spPr>
          <a:xfrm>
            <a:off x="2991883" y="6124084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i="0" u="none" strike="noStrike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buntu" panose="020B0504030602030204" pitchFamily="34" charset="0"/>
              </a:rPr>
              <a:t>*1 = sehr gut; 5 = nicht gut</a:t>
            </a:r>
          </a:p>
        </p:txBody>
      </p:sp>
      <p:pic>
        <p:nvPicPr>
          <p:cNvPr id="5" name="Grafik 4" descr="Ein Bild, das LEGO, Spielzeug, Vektorgrafiken enthält.&#10;&#10;Automatisch generierte Beschreibung">
            <a:extLst>
              <a:ext uri="{FF2B5EF4-FFF2-40B4-BE49-F238E27FC236}">
                <a16:creationId xmlns:a16="http://schemas.microsoft.com/office/drawing/2014/main" id="{3B40E6E8-BA20-6041-B471-68EAEA0BA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46940"/>
            <a:ext cx="2481546" cy="1704785"/>
          </a:xfrm>
          <a:prstGeom prst="rect">
            <a:avLst/>
          </a:prstGeom>
        </p:spPr>
      </p:pic>
      <p:sp>
        <p:nvSpPr>
          <p:cNvPr id="17" name="AutoShape 10" descr="Google Formulare-Antwortdiagramm. Titel der Frage: Wie fandest Du die Idee der 𝗸𝗼𝗺𝗺𝘂𝗻𝗮𝗹𝗲𝗻 𝗞𝗹𝗶𝗺𝗮𝘄𝗲𝘁𝘁𝗲? (1,5 % der Bevölkerung sparen jeweils 1 Tonne CO2 ein). Anzahl der Antworten: 19 Antworten.">
            <a:extLst>
              <a:ext uri="{FF2B5EF4-FFF2-40B4-BE49-F238E27FC236}">
                <a16:creationId xmlns:a16="http://schemas.microsoft.com/office/drawing/2014/main" id="{2B3F0F7A-4D19-DE48-A25F-62CEEE3D1B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96640" y="929640"/>
            <a:ext cx="265176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8397254C-50AE-584B-BEE6-D1C2EB9FBC7E}"/>
              </a:ext>
            </a:extLst>
          </p:cNvPr>
          <p:cNvGrpSpPr/>
          <p:nvPr/>
        </p:nvGrpSpPr>
        <p:grpSpPr>
          <a:xfrm>
            <a:off x="2506709" y="1176413"/>
            <a:ext cx="6332471" cy="2230355"/>
            <a:chOff x="2506709" y="1176413"/>
            <a:chExt cx="6332471" cy="2230355"/>
          </a:xfrm>
        </p:grpSpPr>
        <p:pic>
          <p:nvPicPr>
            <p:cNvPr id="3084" name="Picture 12" descr="Google Formulare-Antwortdiagramm. Titel der Frage: Wie fandest Du die Idee der 𝗸𝗼𝗺𝗺𝘂𝗻𝗮𝗹𝗲𝗻 𝗞𝗹𝗶𝗺𝗮𝘄𝗲𝘁𝘁𝗲? (1,5 % der Bevölkerung sparen jeweils 1 Tonne CO2 ein). Anzahl der Antworten: 19 Antworten.">
              <a:extLst>
                <a:ext uri="{FF2B5EF4-FFF2-40B4-BE49-F238E27FC236}">
                  <a16:creationId xmlns:a16="http://schemas.microsoft.com/office/drawing/2014/main" id="{FE156230-BF9F-B540-B476-E46C9D28A4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43"/>
            <a:stretch/>
          </p:blipFill>
          <p:spPr bwMode="auto">
            <a:xfrm>
              <a:off x="2506709" y="1176413"/>
              <a:ext cx="6332471" cy="2230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6F7559EE-ECE3-3D45-8E5B-A91E8F5D0197}"/>
                </a:ext>
              </a:extLst>
            </p:cNvPr>
            <p:cNvSpPr/>
            <p:nvPr/>
          </p:nvSpPr>
          <p:spPr>
            <a:xfrm>
              <a:off x="3352342" y="1519731"/>
              <a:ext cx="719928" cy="1267444"/>
            </a:xfrm>
            <a:prstGeom prst="rect">
              <a:avLst/>
            </a:prstGeom>
            <a:solidFill>
              <a:srgbClr val="B35550"/>
            </a:solidFill>
            <a:ln>
              <a:solidFill>
                <a:srgbClr val="B355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39" name="Gerade Verbindung 38">
            <a:extLst>
              <a:ext uri="{FF2B5EF4-FFF2-40B4-BE49-F238E27FC236}">
                <a16:creationId xmlns:a16="http://schemas.microsoft.com/office/drawing/2014/main" id="{500ED539-6309-D54C-BAED-127564ADE8A5}"/>
              </a:ext>
            </a:extLst>
          </p:cNvPr>
          <p:cNvCxnSpPr>
            <a:cxnSpLocks/>
          </p:cNvCxnSpPr>
          <p:nvPr/>
        </p:nvCxnSpPr>
        <p:spPr>
          <a:xfrm>
            <a:off x="4223527" y="1519731"/>
            <a:ext cx="0" cy="1273088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316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E0F242B-F5F5-D047-8522-E0225E028736}"/>
              </a:ext>
            </a:extLst>
          </p:cNvPr>
          <p:cNvGrpSpPr/>
          <p:nvPr/>
        </p:nvGrpSpPr>
        <p:grpSpPr>
          <a:xfrm>
            <a:off x="0" y="36636"/>
            <a:ext cx="12192000" cy="6821364"/>
            <a:chOff x="0" y="74357"/>
            <a:chExt cx="12192000" cy="682136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AFFF051-D82A-1A46-9ECF-FE8198FF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500" b="36342"/>
            <a:stretch/>
          </p:blipFill>
          <p:spPr>
            <a:xfrm>
              <a:off x="0" y="74357"/>
              <a:ext cx="2796924" cy="796458"/>
            </a:xfrm>
            <a:prstGeom prst="rect">
              <a:avLst/>
            </a:prstGeom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38CF8514-EECF-C046-9006-BFB60EF6A05B}"/>
                </a:ext>
              </a:extLst>
            </p:cNvPr>
            <p:cNvGrpSpPr/>
            <p:nvPr/>
          </p:nvGrpSpPr>
          <p:grpSpPr>
            <a:xfrm>
              <a:off x="0" y="5078858"/>
              <a:ext cx="12192000" cy="1816863"/>
              <a:chOff x="0" y="5078858"/>
              <a:chExt cx="12192000" cy="1816863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FA27C89C-023F-A445-8DAD-FCC08548D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15251" y="5078858"/>
                <a:ext cx="4476749" cy="1816863"/>
              </a:xfrm>
              <a:prstGeom prst="rect">
                <a:avLst/>
              </a:prstGeom>
            </p:spPr>
          </p:pic>
          <p:cxnSp>
            <p:nvCxnSpPr>
              <p:cNvPr id="10" name="Gerade Verbindung 9">
                <a:extLst>
                  <a:ext uri="{FF2B5EF4-FFF2-40B4-BE49-F238E27FC236}">
                    <a16:creationId xmlns:a16="http://schemas.microsoft.com/office/drawing/2014/main" id="{7B49068D-0C07-7746-893E-6944B06B9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787150"/>
                <a:ext cx="8399721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F38CFC93-239A-7A44-AB38-B7D6DF5F5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858000"/>
                <a:ext cx="7795647" cy="0"/>
              </a:xfrm>
              <a:prstGeom prst="line">
                <a:avLst/>
              </a:prstGeom>
              <a:ln w="76200">
                <a:solidFill>
                  <a:srgbClr val="4FDAB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E671769E-B660-DB4E-9077-B1CD2C72B95F}"/>
              </a:ext>
            </a:extLst>
          </p:cNvPr>
          <p:cNvSpPr txBox="1"/>
          <p:nvPr/>
        </p:nvSpPr>
        <p:spPr>
          <a:xfrm>
            <a:off x="9485287" y="224826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454AC7C-3368-C843-BDCE-3FA1150C67D0}"/>
              </a:ext>
            </a:extLst>
          </p:cNvPr>
          <p:cNvSpPr txBox="1"/>
          <p:nvPr/>
        </p:nvSpPr>
        <p:spPr>
          <a:xfrm>
            <a:off x="9083478" y="1007136"/>
            <a:ext cx="548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0" u="none" strike="noStrike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5,9%</a:t>
            </a:r>
            <a:endParaRPr lang="de-DE" sz="16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1D15C67-6321-2247-8043-89B21BC2C67D}"/>
              </a:ext>
            </a:extLst>
          </p:cNvPr>
          <p:cNvSpPr txBox="1"/>
          <p:nvPr/>
        </p:nvSpPr>
        <p:spPr>
          <a:xfrm>
            <a:off x="285374" y="1024788"/>
            <a:ext cx="9321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Falls eher 'schwer verständlich‘ was hätte Dir beim besseren Verständnis geholfen?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BC7505C-9E5C-544A-80A9-F0600183226C}"/>
              </a:ext>
            </a:extLst>
          </p:cNvPr>
          <p:cNvSpPr txBox="1"/>
          <p:nvPr/>
        </p:nvSpPr>
        <p:spPr>
          <a:xfrm>
            <a:off x="285374" y="1567543"/>
            <a:ext cx="10083269" cy="3550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Kurze knackige Textvorlage die erklärt, warum gerade 1,5% der Bevölkerung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Mehr Vorlaufzeit und eine Informationskampagne noch vor der Sommertour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Eine weniger komplexe Website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Übersichtlicheres Ranking der Städteliga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FAQ und eine Präsentation mit Erklärung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Eine Fokussierung und intuitivere Gestaltung des </a:t>
            </a:r>
            <a:r>
              <a:rPr lang="de-DE" sz="1600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CO</a:t>
            </a:r>
            <a:r>
              <a:rPr lang="de-DE" sz="1600" b="1" baseline="-250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2</a:t>
            </a:r>
            <a:r>
              <a:rPr lang="de-DE" sz="1600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-Avatars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Ein Tutorial, damit man besser die Handhabung des </a:t>
            </a:r>
            <a:r>
              <a:rPr lang="de-DE" sz="1400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CO</a:t>
            </a:r>
            <a:r>
              <a:rPr lang="de-DE" sz="1400" b="1" baseline="-250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2</a:t>
            </a:r>
            <a:r>
              <a:rPr lang="de-DE" sz="1400" b="1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-Avatars</a:t>
            </a:r>
            <a:r>
              <a:rPr lang="de-DE" sz="14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 nachvollziehen kann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Unterstützungsmöglichkeiten für Kooperationspartner*innen konkretisieren</a:t>
            </a:r>
          </a:p>
          <a:p>
            <a:pPr>
              <a:lnSpc>
                <a:spcPct val="150000"/>
              </a:lnSpc>
            </a:pPr>
            <a:endParaRPr lang="de-DE" sz="14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60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292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960</Words>
  <Application>Microsoft Macintosh PowerPoint</Application>
  <PresentationFormat>Breitbild</PresentationFormat>
  <Paragraphs>145</Paragraphs>
  <Slides>19</Slides>
  <Notes>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Ubuntu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Andrea Kostrowski</dc:creator>
  <cp:lastModifiedBy>Andrea Kostrowski</cp:lastModifiedBy>
  <cp:revision>1</cp:revision>
  <dcterms:created xsi:type="dcterms:W3CDTF">2021-11-18T10:33:45Z</dcterms:created>
  <dcterms:modified xsi:type="dcterms:W3CDTF">2021-12-01T11:04:59Z</dcterms:modified>
</cp:coreProperties>
</file>